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601200" cy="12801600" type="A3"/>
  <p:notesSz cx="9926638" cy="14355763"/>
  <p:defaultTextStyle>
    <a:defPPr>
      <a:defRPr lang="de-DE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99"/>
    <a:srgbClr val="8B3403"/>
    <a:srgbClr val="CBD3E7"/>
    <a:srgbClr val="DD8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2" autoAdjust="0"/>
  </p:normalViewPr>
  <p:slideViewPr>
    <p:cSldViewPr>
      <p:cViewPr>
        <p:scale>
          <a:sx n="100" d="100"/>
          <a:sy n="100" d="100"/>
        </p:scale>
        <p:origin x="283" y="1915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301543" cy="717788"/>
          </a:xfrm>
          <a:prstGeom prst="rect">
            <a:avLst/>
          </a:prstGeom>
        </p:spPr>
        <p:txBody>
          <a:bodyPr vert="horz" lIns="132711" tIns="66356" rIns="132711" bIns="66356" rtlCol="0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803" y="2"/>
            <a:ext cx="4301543" cy="717788"/>
          </a:xfrm>
          <a:prstGeom prst="rect">
            <a:avLst/>
          </a:prstGeom>
        </p:spPr>
        <p:txBody>
          <a:bodyPr vert="horz" lIns="132711" tIns="66356" rIns="132711" bIns="66356" rtlCol="0"/>
          <a:lstStyle>
            <a:lvl1pPr algn="r">
              <a:defRPr sz="1700"/>
            </a:lvl1pPr>
          </a:lstStyle>
          <a:p>
            <a:fld id="{2263C487-D8DC-4881-B4F6-C7A950DB9007}" type="datetimeFigureOut">
              <a:rPr lang="de-DE" smtClean="0"/>
              <a:pPr/>
              <a:t>02.05.2017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1076325"/>
            <a:ext cx="4037012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11" tIns="66356" rIns="132711" bIns="6635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2711" tIns="66356" rIns="132711" bIns="6635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13635486"/>
            <a:ext cx="4301543" cy="717788"/>
          </a:xfrm>
          <a:prstGeom prst="rect">
            <a:avLst/>
          </a:prstGeom>
        </p:spPr>
        <p:txBody>
          <a:bodyPr vert="horz" lIns="132711" tIns="66356" rIns="132711" bIns="66356" rtlCol="0" anchor="b"/>
          <a:lstStyle>
            <a:lvl1pPr algn="l">
              <a:defRPr sz="17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803" y="13635486"/>
            <a:ext cx="4301543" cy="717788"/>
          </a:xfrm>
          <a:prstGeom prst="rect">
            <a:avLst/>
          </a:prstGeom>
        </p:spPr>
        <p:txBody>
          <a:bodyPr vert="horz" lIns="132711" tIns="66356" rIns="132711" bIns="66356" rtlCol="0" anchor="b"/>
          <a:lstStyle>
            <a:lvl1pPr algn="r">
              <a:defRPr sz="1700"/>
            </a:lvl1pPr>
          </a:lstStyle>
          <a:p>
            <a:fld id="{1738C40B-00E5-4496-A39A-77256849E25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504188" y="671826"/>
            <a:ext cx="7776972" cy="274807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504188" y="3453452"/>
            <a:ext cx="7776972" cy="3271520"/>
          </a:xfrm>
        </p:spPr>
        <p:txBody>
          <a:bodyPr tIns="0"/>
          <a:lstStyle>
            <a:lvl1pPr marL="36657" indent="0" algn="l">
              <a:buNone/>
              <a:defRPr sz="35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10956" indent="0" algn="ctr">
              <a:buNone/>
            </a:lvl2pPr>
            <a:lvl3pPr marL="1221913" indent="0" algn="ctr">
              <a:buNone/>
            </a:lvl3pPr>
            <a:lvl4pPr marL="1832869" indent="0" algn="ctr">
              <a:buNone/>
            </a:lvl4pPr>
            <a:lvl5pPr marL="2443825" indent="0" algn="ctr">
              <a:buNone/>
            </a:lvl5pPr>
            <a:lvl6pPr marL="3054782" indent="0" algn="ctr">
              <a:buNone/>
            </a:lvl6pPr>
            <a:lvl7pPr marL="3665738" indent="0" algn="ctr">
              <a:buNone/>
            </a:lvl7pPr>
            <a:lvl8pPr marL="4276695" indent="0" algn="ctr">
              <a:buNone/>
            </a:lvl8pPr>
            <a:lvl9pPr marL="4887651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967505" y="2639098"/>
            <a:ext cx="220828" cy="39258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1215035" y="2510705"/>
            <a:ext cx="67208" cy="11947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00900" y="512673"/>
            <a:ext cx="1920240" cy="10922842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00150" y="512673"/>
            <a:ext cx="5840730" cy="1092284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397035" y="-92"/>
            <a:ext cx="7200900" cy="1280169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7312" y="4853940"/>
            <a:ext cx="6720840" cy="4267200"/>
          </a:xfrm>
        </p:spPr>
        <p:txBody>
          <a:bodyPr anchor="t"/>
          <a:lstStyle>
            <a:lvl1pPr algn="l">
              <a:lnSpc>
                <a:spcPts val="6013"/>
              </a:lnSpc>
              <a:buNone/>
              <a:defRPr sz="53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7312" y="1991367"/>
            <a:ext cx="6720840" cy="2818130"/>
          </a:xfrm>
        </p:spPr>
        <p:txBody>
          <a:bodyPr anchor="b"/>
          <a:lstStyle>
            <a:lvl1pPr marL="24438" indent="0">
              <a:lnSpc>
                <a:spcPts val="3073"/>
              </a:lnSpc>
              <a:spcBef>
                <a:spcPts val="0"/>
              </a:spcBef>
              <a:buNone/>
              <a:defRPr sz="27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Rechteck 9"/>
          <p:cNvSpPr/>
          <p:nvPr/>
        </p:nvSpPr>
        <p:spPr bwMode="invGray">
          <a:xfrm>
            <a:off x="2400300" y="7"/>
            <a:ext cx="80010" cy="1280169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2280937" y="5254018"/>
            <a:ext cx="220828" cy="39258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lipse 8"/>
          <p:cNvSpPr/>
          <p:nvPr/>
        </p:nvSpPr>
        <p:spPr>
          <a:xfrm>
            <a:off x="2528467" y="5125625"/>
            <a:ext cx="67208" cy="11947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07388" y="512064"/>
            <a:ext cx="7872984" cy="21336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07388" y="2844800"/>
            <a:ext cx="3840480" cy="870508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39892" y="2844800"/>
            <a:ext cx="3840480" cy="870508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0" y="9632630"/>
            <a:ext cx="8641080" cy="2133600"/>
          </a:xfrm>
        </p:spPr>
        <p:txBody>
          <a:bodyPr anchor="ctr"/>
          <a:lstStyle>
            <a:lvl1pPr algn="ctr">
              <a:defRPr sz="60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0" y="612780"/>
            <a:ext cx="4224528" cy="1194816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5534" indent="0" algn="l">
              <a:lnSpc>
                <a:spcPct val="100000"/>
              </a:lnSpc>
              <a:spcBef>
                <a:spcPts val="134"/>
              </a:spcBef>
              <a:buNone/>
              <a:defRPr sz="2500" b="0">
                <a:solidFill>
                  <a:schemeClr val="tx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896612" y="612780"/>
            <a:ext cx="4224528" cy="1194816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5534" indent="0" algn="l">
              <a:lnSpc>
                <a:spcPct val="100000"/>
              </a:lnSpc>
              <a:spcBef>
                <a:spcPts val="134"/>
              </a:spcBef>
              <a:buNone/>
              <a:defRPr sz="2500" b="0">
                <a:solidFill>
                  <a:schemeClr val="tx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80060" y="1809430"/>
            <a:ext cx="4224528" cy="768096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25422" indent="-366574">
              <a:lnSpc>
                <a:spcPct val="100000"/>
              </a:lnSpc>
              <a:spcBef>
                <a:spcPts val="935"/>
              </a:spcBef>
              <a:defRPr sz="3200"/>
            </a:lvl1pPr>
            <a:lvl2pPr>
              <a:lnSpc>
                <a:spcPct val="100000"/>
              </a:lnSpc>
              <a:spcBef>
                <a:spcPts val="935"/>
              </a:spcBef>
              <a:defRPr sz="2700"/>
            </a:lvl2pPr>
            <a:lvl3pPr>
              <a:lnSpc>
                <a:spcPct val="100000"/>
              </a:lnSpc>
              <a:spcBef>
                <a:spcPts val="935"/>
              </a:spcBef>
              <a:defRPr sz="2400"/>
            </a:lvl3pPr>
            <a:lvl4pPr>
              <a:lnSpc>
                <a:spcPct val="100000"/>
              </a:lnSpc>
              <a:spcBef>
                <a:spcPts val="935"/>
              </a:spcBef>
              <a:defRPr sz="2100"/>
            </a:lvl4pPr>
            <a:lvl5pPr>
              <a:lnSpc>
                <a:spcPct val="100000"/>
              </a:lnSpc>
              <a:spcBef>
                <a:spcPts val="935"/>
              </a:spcBef>
              <a:defRPr sz="21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96612" y="1809430"/>
            <a:ext cx="4224528" cy="768096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25422" indent="-366574">
              <a:lnSpc>
                <a:spcPct val="100000"/>
              </a:lnSpc>
              <a:spcBef>
                <a:spcPts val="935"/>
              </a:spcBef>
              <a:defRPr sz="3200"/>
            </a:lvl1pPr>
            <a:lvl2pPr>
              <a:lnSpc>
                <a:spcPct val="100000"/>
              </a:lnSpc>
              <a:spcBef>
                <a:spcPts val="935"/>
              </a:spcBef>
              <a:defRPr sz="2700"/>
            </a:lvl2pPr>
            <a:lvl3pPr>
              <a:lnSpc>
                <a:spcPct val="100000"/>
              </a:lnSpc>
              <a:spcBef>
                <a:spcPts val="935"/>
              </a:spcBef>
              <a:defRPr sz="2400"/>
            </a:lvl3pPr>
            <a:lvl4pPr>
              <a:lnSpc>
                <a:spcPct val="100000"/>
              </a:lnSpc>
              <a:spcBef>
                <a:spcPts val="935"/>
              </a:spcBef>
              <a:defRPr sz="2100"/>
            </a:lvl4pPr>
            <a:lvl5pPr>
              <a:lnSpc>
                <a:spcPct val="100000"/>
              </a:lnSpc>
              <a:spcBef>
                <a:spcPts val="935"/>
              </a:spcBef>
              <a:defRPr sz="21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07388" y="512064"/>
            <a:ext cx="7872984" cy="21336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65733" y="0"/>
            <a:ext cx="8535467" cy="128016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 bwMode="invGray">
          <a:xfrm>
            <a:off x="1065733" y="-92"/>
            <a:ext cx="76810" cy="1280169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0" y="404659"/>
            <a:ext cx="4000500" cy="2169160"/>
          </a:xfrm>
          <a:ln>
            <a:noFill/>
          </a:ln>
        </p:spPr>
        <p:txBody>
          <a:bodyPr anchor="b"/>
          <a:lstStyle>
            <a:lvl1pPr algn="l">
              <a:lnSpc>
                <a:spcPts val="2673"/>
              </a:lnSpc>
              <a:buNone/>
              <a:defRPr sz="29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80060" y="2626340"/>
            <a:ext cx="4000500" cy="1303862"/>
          </a:xfrm>
        </p:spPr>
        <p:txBody>
          <a:bodyPr/>
          <a:lstStyle>
            <a:lvl1pPr marL="61096" indent="0">
              <a:lnSpc>
                <a:spcPct val="100000"/>
              </a:lnSpc>
              <a:spcBef>
                <a:spcPts val="0"/>
              </a:spcBef>
              <a:buNone/>
              <a:defRPr sz="1900"/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80060" y="3982720"/>
            <a:ext cx="8561070" cy="745278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81241" y="1991363"/>
            <a:ext cx="2880360" cy="3698240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800100" y="1991360"/>
            <a:ext cx="4800600" cy="85344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22191" tIns="366574" rIns="122191" bIns="61096" rtlCol="0" anchor="t">
            <a:normAutofit/>
          </a:bodyPr>
          <a:lstStyle>
            <a:extLst/>
          </a:lstStyle>
          <a:p>
            <a:pPr marL="0" indent="-378793" algn="l" rtl="0" eaLnBrk="1" latinLnBrk="0" hangingPunct="1">
              <a:lnSpc>
                <a:spcPts val="4009"/>
              </a:lnSpc>
              <a:spcBef>
                <a:spcPts val="802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43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80110" y="2133615"/>
            <a:ext cx="4640580" cy="6560456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22191" tIns="366574" anchor="t"/>
          <a:lstStyle>
            <a:lvl1pPr marL="0" indent="0" algn="l" eaLnBrk="1" latinLnBrk="0" hangingPunct="1">
              <a:buNone/>
              <a:defRPr sz="4300"/>
            </a:lvl1pPr>
            <a:extLst/>
          </a:lstStyle>
          <a:p>
            <a:pPr marL="0" algn="l" eaLnBrk="1" latinLnBrk="0" hangingPunct="1"/>
            <a:r>
              <a:rPr kumimoji="0" lang="de-DE" dirty="0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416562" y="1781453"/>
            <a:ext cx="720090" cy="38137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253850" y="1748679"/>
            <a:ext cx="681685" cy="381374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80110" y="8961122"/>
            <a:ext cx="4640580" cy="1422400"/>
          </a:xfrm>
        </p:spPr>
        <p:txBody>
          <a:bodyPr anchor="ctr"/>
          <a:lstStyle>
            <a:lvl1pPr marL="0" indent="0" algn="l">
              <a:lnSpc>
                <a:spcPts val="2138"/>
              </a:lnSpc>
              <a:spcBef>
                <a:spcPts val="0"/>
              </a:spcBef>
              <a:buNone/>
              <a:defRPr sz="1900">
                <a:solidFill>
                  <a:srgbClr val="777777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eis 6"/>
          <p:cNvSpPr/>
          <p:nvPr/>
        </p:nvSpPr>
        <p:spPr>
          <a:xfrm>
            <a:off x="-856722" y="-1523046"/>
            <a:ext cx="1720831" cy="3059252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lipse 7"/>
          <p:cNvSpPr/>
          <p:nvPr/>
        </p:nvSpPr>
        <p:spPr>
          <a:xfrm>
            <a:off x="177266" y="39403"/>
            <a:ext cx="1787300" cy="317742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ad 10"/>
          <p:cNvSpPr/>
          <p:nvPr/>
        </p:nvSpPr>
        <p:spPr>
          <a:xfrm rot="2315675">
            <a:off x="192026" y="1969485"/>
            <a:ext cx="1182003" cy="205823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>
          <a:xfrm>
            <a:off x="1063525" y="-92"/>
            <a:ext cx="8537683" cy="1280169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507388" y="512652"/>
            <a:ext cx="7872984" cy="2133600"/>
          </a:xfrm>
          <a:prstGeom prst="rect">
            <a:avLst/>
          </a:prstGeom>
        </p:spPr>
        <p:txBody>
          <a:bodyPr lIns="122191" tIns="61096" rIns="122191" bIns="61096"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507388" y="2702560"/>
            <a:ext cx="7872984" cy="8961120"/>
          </a:xfrm>
          <a:prstGeom prst="rect">
            <a:avLst/>
          </a:prstGeom>
        </p:spPr>
        <p:txBody>
          <a:bodyPr lIns="122191" tIns="61096" rIns="122191" bIns="61096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760470" y="11770363"/>
            <a:ext cx="2240280" cy="889000"/>
          </a:xfrm>
          <a:prstGeom prst="rect">
            <a:avLst/>
          </a:prstGeom>
        </p:spPr>
        <p:txBody>
          <a:bodyPr lIns="122191" tIns="61096" rIns="122191" bIns="61096" anchor="b"/>
          <a:lstStyle>
            <a:lvl1pPr algn="r"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9EE2F6-5421-41BD-811A-9DDCB422CBE8}" type="datetimeFigureOut">
              <a:rPr lang="de-DE" smtClean="0"/>
              <a:pPr/>
              <a:t>02.05.2017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6000750" y="11770363"/>
            <a:ext cx="3040380" cy="889000"/>
          </a:xfrm>
          <a:prstGeom prst="rect">
            <a:avLst/>
          </a:prstGeom>
        </p:spPr>
        <p:txBody>
          <a:bodyPr lIns="122191" tIns="61096" rIns="122191" bIns="61096" anchor="b"/>
          <a:lstStyle>
            <a:lvl1pPr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9044330" y="11770363"/>
            <a:ext cx="480060" cy="889000"/>
          </a:xfrm>
          <a:prstGeom prst="rect">
            <a:avLst/>
          </a:prstGeom>
        </p:spPr>
        <p:txBody>
          <a:bodyPr lIns="122191" tIns="61096" rIns="122191" bIns="61096" anchor="b"/>
          <a:lstStyle>
            <a:lvl1pPr algn="ctr"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E7A0C6-6127-4E9D-9F3B-AD07CC629541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/>
        </p:nvSpPr>
        <p:spPr bwMode="invGray">
          <a:xfrm>
            <a:off x="1065733" y="-92"/>
            <a:ext cx="76810" cy="1280169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2191" tIns="61096" rIns="122191" bIns="6109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88765" indent="-378793" algn="l" rtl="0" eaLnBrk="1" latinLnBrk="0" hangingPunct="1">
        <a:lnSpc>
          <a:spcPct val="100000"/>
        </a:lnSpc>
        <a:spcBef>
          <a:spcPts val="802"/>
        </a:spcBef>
        <a:buClr>
          <a:schemeClr val="accent1"/>
        </a:buClr>
        <a:buSzPct val="80000"/>
        <a:buFont typeface="Wingdings 2"/>
        <a:buChar char="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855339" indent="-317697" algn="l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Font typeface="Verdana"/>
        <a:buChar char="◦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185255" indent="-305478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466295" indent="-232163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5116" indent="-244383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016156" indent="-244383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2297196" indent="-24438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2566017" indent="-24438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2847057" indent="-244383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062231" y="1266669"/>
            <a:ext cx="8542800" cy="11537883"/>
          </a:xfrm>
          <a:prstGeom prst="rect">
            <a:avLst/>
          </a:prstGeom>
          <a:solidFill>
            <a:srgbClr val="CBD3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Picture 2" descr="http://www.hotel-hafen-hamburg.de/uploads/pics/hhh_galerie_visual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0357"/>
            <a:ext cx="9702972" cy="5029705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28533" y="2001198"/>
            <a:ext cx="8537570" cy="1482950"/>
          </a:xfrm>
        </p:spPr>
        <p:txBody>
          <a:bodyPr>
            <a:normAutofit fontScale="90000"/>
          </a:bodyPr>
          <a:lstStyle/>
          <a:p>
            <a:r>
              <a:rPr lang="de-DE" sz="73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SFB/ZOQ Seminar</a:t>
            </a:r>
            <a:r>
              <a:rPr lang="de-DE" sz="71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accent2"/>
                  </a:outerShdw>
                </a:effectLst>
              </a:rPr>
              <a:t/>
            </a:r>
            <a:br>
              <a:rPr lang="de-DE" sz="71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accent2"/>
                  </a:outerShdw>
                </a:effectLst>
              </a:rPr>
            </a:br>
            <a:endParaRPr lang="de-DE" sz="27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chemeClr val="accent2"/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3516" y="928192"/>
            <a:ext cx="2767684" cy="1707244"/>
          </a:xfrm>
        </p:spPr>
        <p:txBody>
          <a:bodyPr>
            <a:normAutofit lnSpcReduction="10000"/>
          </a:bodyPr>
          <a:lstStyle/>
          <a:p>
            <a:pPr algn="r"/>
            <a:endParaRPr lang="de-DE" dirty="0">
              <a:solidFill>
                <a:srgbClr val="C00000"/>
              </a:solidFill>
            </a:endParaRPr>
          </a:p>
          <a:p>
            <a:pPr marL="0" algn="r">
              <a:spcBef>
                <a:spcPts val="0"/>
              </a:spcBef>
            </a:pPr>
            <a:r>
              <a:rPr lang="de-DE" sz="1900" dirty="0">
                <a:solidFill>
                  <a:srgbClr val="C00000"/>
                </a:solidFill>
              </a:rPr>
              <a:t>Wednesday 5.15 pm</a:t>
            </a:r>
          </a:p>
          <a:p>
            <a:pPr marL="0" algn="r">
              <a:spcBef>
                <a:spcPts val="0"/>
              </a:spcBef>
            </a:pPr>
            <a:r>
              <a:rPr lang="de-DE" sz="1900" dirty="0">
                <a:solidFill>
                  <a:srgbClr val="C00000"/>
                </a:solidFill>
              </a:rPr>
              <a:t>Center </a:t>
            </a:r>
            <a:r>
              <a:rPr lang="de-DE" sz="1900" dirty="0" err="1">
                <a:solidFill>
                  <a:srgbClr val="C00000"/>
                </a:solidFill>
              </a:rPr>
              <a:t>for</a:t>
            </a:r>
            <a:r>
              <a:rPr lang="de-DE" sz="1900" dirty="0">
                <a:solidFill>
                  <a:srgbClr val="C00000"/>
                </a:solidFill>
              </a:rPr>
              <a:t> Optical</a:t>
            </a:r>
          </a:p>
          <a:p>
            <a:pPr marL="0" algn="r">
              <a:spcBef>
                <a:spcPts val="0"/>
              </a:spcBef>
            </a:pPr>
            <a:r>
              <a:rPr lang="de-DE" sz="1900" dirty="0">
                <a:solidFill>
                  <a:srgbClr val="C00000"/>
                </a:solidFill>
              </a:rPr>
              <a:t>Quantum Technologies</a:t>
            </a:r>
          </a:p>
          <a:p>
            <a:pPr marL="0" algn="r">
              <a:spcBef>
                <a:spcPts val="0"/>
              </a:spcBef>
            </a:pPr>
            <a:r>
              <a:rPr lang="de-DE" sz="1900" dirty="0">
                <a:solidFill>
                  <a:srgbClr val="C00000"/>
                </a:solidFill>
              </a:rPr>
              <a:t>Seminar room </a:t>
            </a:r>
          </a:p>
        </p:txBody>
      </p:sp>
      <p:sp>
        <p:nvSpPr>
          <p:cNvPr id="6" name="Rechteck 5"/>
          <p:cNvSpPr/>
          <p:nvPr/>
        </p:nvSpPr>
        <p:spPr>
          <a:xfrm>
            <a:off x="1111341" y="3509154"/>
            <a:ext cx="8542800" cy="5663363"/>
          </a:xfrm>
          <a:prstGeom prst="rect">
            <a:avLst/>
          </a:prstGeom>
        </p:spPr>
        <p:txBody>
          <a:bodyPr wrap="square" lIns="122191" tIns="61096" rIns="122191" bIns="61096">
            <a:spAutoFit/>
          </a:bodyPr>
          <a:lstStyle/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de-DE" sz="15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5 April – Oliver Morsch, </a:t>
            </a:r>
            <a:r>
              <a:rPr lang="it-IT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INO-CNR and Dipartimento di </a:t>
            </a:r>
            <a:r>
              <a:rPr lang="it-IT" sz="15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Fisica, Pisa, «</a:t>
            </a:r>
            <a:r>
              <a:rPr lang="en-US" sz="15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Exploring </a:t>
            </a:r>
            <a:r>
              <a:rPr lang="en-US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absorbing-state phase transitions in an open driven many-body quantum </a:t>
            </a:r>
            <a:r>
              <a:rPr lang="en-US" sz="15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system”</a:t>
            </a:r>
            <a:endParaRPr lang="de-DE" sz="1500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de-DE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 April – Dirk Manske, </a:t>
            </a:r>
            <a:r>
              <a:rPr lang="en-US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Max Planck Institute for Solid State </a:t>
            </a:r>
            <a:r>
              <a:rPr lang="en-US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Research Quantum </a:t>
            </a:r>
            <a:r>
              <a:rPr lang="en-US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Many-Body </a:t>
            </a:r>
            <a:r>
              <a:rPr lang="en-US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Theory, Stuttgart, </a:t>
            </a:r>
            <a:r>
              <a:rPr lang="en-US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“The echo of superconductivity: Higgs Spectroscopy of Superconductors in </a:t>
            </a:r>
            <a:r>
              <a:rPr lang="en-US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non-equilibrium“</a:t>
            </a:r>
            <a:endParaRPr lang="de-DE" sz="1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de-DE" sz="15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26 April – Jörg </a:t>
            </a:r>
            <a:r>
              <a:rPr lang="de-DE" sz="1500" dirty="0" err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Schmiedmayer</a:t>
            </a:r>
            <a:r>
              <a:rPr lang="de-DE" sz="15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, TU Wien, „</a:t>
            </a:r>
            <a:r>
              <a:rPr lang="en-US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Probing many-body systems by </a:t>
            </a:r>
            <a:r>
              <a:rPr lang="en-US" sz="150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correlations”</a:t>
            </a: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en-US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Mai – Bernd </a:t>
            </a:r>
            <a:r>
              <a:rPr lang="en-US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Lohmann</a:t>
            </a:r>
            <a:r>
              <a:rPr lang="en-US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Westfälische</a:t>
            </a:r>
            <a:r>
              <a:rPr lang="en-US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Wilhelms-Universität</a:t>
            </a:r>
            <a:r>
              <a:rPr lang="en-US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Münster</a:t>
            </a:r>
            <a:endParaRPr lang="de-DE" sz="15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de-DE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10 Mai – Robin Kaiser, </a:t>
            </a:r>
            <a:r>
              <a:rPr lang="fr-FR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CNRS / Université de Nice Sophia-Antipolis </a:t>
            </a:r>
            <a:endParaRPr lang="de-DE" sz="150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de-DE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24 Mai – Jean-Philippe </a:t>
            </a:r>
            <a:r>
              <a:rPr lang="de-DE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Brantut</a:t>
            </a:r>
            <a:r>
              <a:rPr lang="de-DE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Ecole</a:t>
            </a:r>
            <a:r>
              <a:rPr lang="de-DE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Polytechnique</a:t>
            </a:r>
            <a:r>
              <a:rPr lang="de-DE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Fédérale</a:t>
            </a:r>
            <a:r>
              <a:rPr lang="de-DE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de-DE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Lausanne, „</a:t>
            </a:r>
            <a:r>
              <a:rPr lang="en-US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Quantum coherent transport of cold Fermions in mesoscopic </a:t>
            </a:r>
            <a:r>
              <a:rPr lang="en-US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structures”</a:t>
            </a:r>
            <a:endParaRPr lang="de-DE" sz="15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de-DE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14 Juni – Jan Hendrik </a:t>
            </a:r>
            <a:r>
              <a:rPr lang="de-DE" sz="1500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Põld</a:t>
            </a:r>
            <a:r>
              <a:rPr lang="de-DE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, DESY Hamburg, „</a:t>
            </a:r>
            <a:r>
              <a:rPr lang="en-US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Status of ALPS II and concepts beyond” </a:t>
            </a:r>
            <a:r>
              <a:rPr lang="de-DE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de-DE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Time </a:t>
            </a:r>
            <a:r>
              <a:rPr lang="de-DE" sz="15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change</a:t>
            </a:r>
            <a:r>
              <a:rPr lang="de-DE" sz="15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11:15 am </a:t>
            </a: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de-DE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21 Juni – </a:t>
            </a:r>
            <a:r>
              <a:rPr lang="de-DE" sz="1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Jook</a:t>
            </a:r>
            <a:r>
              <a:rPr lang="de-DE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Walraven</a:t>
            </a:r>
            <a:r>
              <a:rPr lang="de-DE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University </a:t>
            </a:r>
            <a:r>
              <a:rPr lang="de-DE" sz="15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15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Amsterdam</a:t>
            </a: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r>
              <a:rPr lang="de-DE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12 Juli – </a:t>
            </a:r>
            <a:r>
              <a:rPr lang="de-DE" sz="1500" dirty="0" err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Xuzong</a:t>
            </a:r>
            <a:r>
              <a:rPr lang="de-DE" sz="150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Chen, Peking University</a:t>
            </a: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endParaRPr lang="de-DE" sz="15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9109" indent="-229109" defTabSz="1919846">
              <a:lnSpc>
                <a:spcPct val="150000"/>
              </a:lnSpc>
              <a:buFont typeface="Wingdings" pitchFamily="2" charset="2"/>
              <a:buChar char="v"/>
              <a:tabLst>
                <a:tab pos="7902127" algn="l"/>
              </a:tabLst>
            </a:pPr>
            <a:endParaRPr lang="de-DE" sz="1500" dirty="0">
              <a:solidFill>
                <a:srgbClr val="8B340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d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199" y="133671"/>
            <a:ext cx="2880888" cy="99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 descr="logo_zoq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08045" y="7"/>
            <a:ext cx="1977886" cy="1263710"/>
          </a:xfrm>
          <a:prstGeom prst="rect">
            <a:avLst/>
          </a:prstGeom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653167" y="8705056"/>
            <a:ext cx="5942289" cy="1197658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1300" dirty="0">
                <a:latin typeface="Verdana" pitchFamily="34" charset="0"/>
                <a:cs typeface="Arial" pitchFamily="34" charset="0"/>
              </a:rPr>
              <a:t>Universität </a:t>
            </a:r>
            <a:r>
              <a:rPr lang="de-DE" sz="1300" dirty="0" smtClean="0">
                <a:latin typeface="Verdana" pitchFamily="34" charset="0"/>
                <a:cs typeface="Arial" pitchFamily="34" charset="0"/>
              </a:rPr>
              <a:t>Hamburg, </a:t>
            </a:r>
            <a:r>
              <a:rPr lang="en-US" sz="1300" dirty="0" smtClean="0">
                <a:latin typeface="Verdana" pitchFamily="34" charset="0"/>
                <a:cs typeface="Arial" pitchFamily="34" charset="0"/>
              </a:rPr>
              <a:t>Luruper</a:t>
            </a:r>
            <a:r>
              <a:rPr lang="en-US" sz="1300" dirty="0">
                <a:latin typeface="Verdana" pitchFamily="34" charset="0"/>
                <a:cs typeface="Arial" pitchFamily="34" charset="0"/>
              </a:rPr>
              <a:t> </a:t>
            </a:r>
            <a:r>
              <a:rPr lang="en-US" sz="1300" dirty="0" err="1" smtClean="0">
                <a:latin typeface="Verdana" pitchFamily="34" charset="0"/>
                <a:cs typeface="Arial" pitchFamily="34" charset="0"/>
              </a:rPr>
              <a:t>Chaussee</a:t>
            </a:r>
            <a:r>
              <a:rPr lang="en-US" sz="1300" dirty="0" smtClean="0">
                <a:latin typeface="Verdana" pitchFamily="34" charset="0"/>
                <a:cs typeface="Arial" pitchFamily="34" charset="0"/>
              </a:rPr>
              <a:t> </a:t>
            </a:r>
            <a:r>
              <a:rPr lang="en-US" sz="1300" dirty="0">
                <a:latin typeface="Verdana" pitchFamily="34" charset="0"/>
                <a:cs typeface="Arial" pitchFamily="34" charset="0"/>
              </a:rPr>
              <a:t>149, 22761 Hamburg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>
                <a:latin typeface="Verdana" pitchFamily="34" charset="0"/>
                <a:cs typeface="Arial" pitchFamily="34" charset="0"/>
              </a:rPr>
              <a:t>E-Mail: </a:t>
            </a:r>
            <a:r>
              <a:rPr lang="en-US" sz="1300" dirty="0" smtClean="0">
                <a:latin typeface="Verdana" pitchFamily="34" charset="0"/>
                <a:cs typeface="Arial" pitchFamily="34" charset="0"/>
              </a:rPr>
              <a:t>lmathey@physnet.uni-hamburg.de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300" dirty="0" smtClean="0">
                <a:latin typeface="Verdana" pitchFamily="34" charset="0"/>
                <a:cs typeface="Arial" pitchFamily="34" charset="0"/>
              </a:rPr>
              <a:t>Phone</a:t>
            </a:r>
            <a:r>
              <a:rPr lang="en-US" sz="1300" dirty="0">
                <a:latin typeface="Verdana" pitchFamily="34" charset="0"/>
                <a:cs typeface="Arial" pitchFamily="34" charset="0"/>
              </a:rPr>
              <a:t>: (+49) 40 </a:t>
            </a:r>
            <a:r>
              <a:rPr lang="en-US" sz="1300" dirty="0" smtClean="0">
                <a:latin typeface="Verdana" pitchFamily="34" charset="0"/>
                <a:cs typeface="Arial" pitchFamily="34" charset="0"/>
              </a:rPr>
              <a:t>89986505</a:t>
            </a:r>
            <a:endParaRPr lang="en-US" sz="1300" dirty="0">
              <a:latin typeface="Verdana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232590" y="3009366"/>
            <a:ext cx="6606893" cy="492717"/>
          </a:xfrm>
          <a:prstGeom prst="rect">
            <a:avLst/>
          </a:prstGeom>
        </p:spPr>
        <p:txBody>
          <a:bodyPr wrap="square" lIns="122191" tIns="61096" rIns="122191" bIns="61096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Summer </a:t>
            </a:r>
            <a:r>
              <a:rPr lang="de-DE" dirty="0" err="1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term</a:t>
            </a:r>
            <a:r>
              <a:rPr lang="de-DE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 2017</a:t>
            </a:r>
            <a:endParaRPr lang="de-DE" dirty="0">
              <a:solidFill>
                <a:srgbClr val="C00000"/>
              </a:solidFill>
            </a:endParaRPr>
          </a:p>
        </p:txBody>
      </p:sp>
      <p:pic>
        <p:nvPicPr>
          <p:cNvPr id="12" name="Picture 2" descr="http://photon.physnet.uni-hamburg.de/fileadmin/user_upload/_temp_/SFB_logo_ne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0054" y="133671"/>
            <a:ext cx="2662100" cy="930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946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Benutzerdefiniert 1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7EA9CA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195</Words>
  <Application>Microsoft Office PowerPoint</Application>
  <PresentationFormat>A3 Papier (297x420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Nyad</vt:lpstr>
      <vt:lpstr>SFB/ZOQ Seminar </vt:lpstr>
    </vt:vector>
  </TitlesOfParts>
  <Company>Uni-Hamburg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Kolloquien Wintersemester 2011/2012</dc:title>
  <dc:creator>Janina Dahms</dc:creator>
  <cp:lastModifiedBy>Schaadt, Kerstin</cp:lastModifiedBy>
  <cp:revision>151</cp:revision>
  <cp:lastPrinted>2017-04-20T09:53:22Z</cp:lastPrinted>
  <dcterms:created xsi:type="dcterms:W3CDTF">2011-09-14T13:25:01Z</dcterms:created>
  <dcterms:modified xsi:type="dcterms:W3CDTF">2017-05-02T08:00:55Z</dcterms:modified>
</cp:coreProperties>
</file>