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63" r:id="rId2"/>
    <p:sldId id="283" r:id="rId3"/>
    <p:sldId id="270" r:id="rId4"/>
    <p:sldId id="274" r:id="rId5"/>
    <p:sldId id="266" r:id="rId6"/>
    <p:sldId id="290" r:id="rId7"/>
    <p:sldId id="289" r:id="rId8"/>
    <p:sldId id="269" r:id="rId9"/>
    <p:sldId id="275" r:id="rId10"/>
    <p:sldId id="285" r:id="rId11"/>
    <p:sldId id="276" r:id="rId12"/>
    <p:sldId id="277" r:id="rId13"/>
    <p:sldId id="273" r:id="rId14"/>
    <p:sldId id="294" r:id="rId15"/>
    <p:sldId id="298" r:id="rId16"/>
    <p:sldId id="287" r:id="rId17"/>
    <p:sldId id="267" r:id="rId18"/>
    <p:sldId id="271" r:id="rId19"/>
    <p:sldId id="268" r:id="rId20"/>
    <p:sldId id="279" r:id="rId21"/>
    <p:sldId id="280" r:id="rId22"/>
    <p:sldId id="281" r:id="rId23"/>
    <p:sldId id="282" r:id="rId24"/>
    <p:sldId id="284" r:id="rId25"/>
    <p:sldId id="297" r:id="rId26"/>
    <p:sldId id="292" r:id="rId27"/>
    <p:sldId id="286" r:id="rId28"/>
    <p:sldId id="272" r:id="rId29"/>
    <p:sldId id="293" r:id="rId30"/>
    <p:sldId id="288" r:id="rId31"/>
    <p:sldId id="291" r:id="rId32"/>
    <p:sldId id="295" r:id="rId33"/>
    <p:sldId id="296" r:id="rId34"/>
  </p:sldIdLst>
  <p:sldSz cx="9144000" cy="6858000" type="screen4x3"/>
  <p:notesSz cx="6794500" cy="9906000"/>
  <p:defaultTextStyle>
    <a:defPPr>
      <a:defRPr lang="en-GB"/>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9E9F"/>
    <a:srgbClr val="FFFFFF"/>
    <a:srgbClr val="DDDDDD"/>
    <a:srgbClr val="00A5EB"/>
    <a:srgbClr val="FFCC00"/>
    <a:srgbClr val="FF00FF"/>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6" autoAdjust="0"/>
    <p:restoredTop sz="94812" autoAdjust="0"/>
  </p:normalViewPr>
  <p:slideViewPr>
    <p:cSldViewPr snapToGrid="0">
      <p:cViewPr>
        <p:scale>
          <a:sx n="134" d="100"/>
          <a:sy n="134" d="100"/>
        </p:scale>
        <p:origin x="-1242" y="-30"/>
      </p:cViewPr>
      <p:guideLst>
        <p:guide orient="horz" pos="3816"/>
        <p:guide orient="horz" pos="608"/>
        <p:guide orient="horz" pos="4202"/>
        <p:guide orient="horz" pos="2672"/>
        <p:guide orient="horz" pos="3119"/>
        <p:guide pos="5551"/>
        <p:guide pos="1551"/>
        <p:guide pos="4178"/>
        <p:guide pos="2927"/>
        <p:guide pos="2809"/>
        <p:guide pos="178"/>
        <p:guide pos="4706"/>
        <p:guide pos="1435"/>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6" d="100"/>
          <a:sy n="76" d="100"/>
        </p:scale>
        <p:origin x="-2130" y="-96"/>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 Id="rId9"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GB"/>
          </a:p>
        </p:txBody>
      </p:sp>
      <p:sp>
        <p:nvSpPr>
          <p:cNvPr id="21507" name="Rectangle 3"/>
          <p:cNvSpPr>
            <a:spLocks noGrp="1" noChangeArrowheads="1"/>
          </p:cNvSpPr>
          <p:nvPr>
            <p:ph type="dt" idx="1"/>
          </p:nvPr>
        </p:nvSpPr>
        <p:spPr bwMode="auto">
          <a:xfrm>
            <a:off x="384810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GB"/>
          </a:p>
        </p:txBody>
      </p:sp>
      <p:sp>
        <p:nvSpPr>
          <p:cNvPr id="21508"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79450" y="4705350"/>
            <a:ext cx="5435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Textmasterformate durch Klicken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21510" name="Rectangle 6"/>
          <p:cNvSpPr>
            <a:spLocks noGrp="1" noChangeArrowheads="1"/>
          </p:cNvSpPr>
          <p:nvPr>
            <p:ph type="ftr" sz="quarter" idx="4"/>
          </p:nvPr>
        </p:nvSpPr>
        <p:spPr bwMode="auto">
          <a:xfrm>
            <a:off x="0" y="9409113"/>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GB"/>
          </a:p>
        </p:txBody>
      </p:sp>
      <p:sp>
        <p:nvSpPr>
          <p:cNvPr id="21511" name="Rectangle 7"/>
          <p:cNvSpPr>
            <a:spLocks noGrp="1" noChangeArrowheads="1"/>
          </p:cNvSpPr>
          <p:nvPr>
            <p:ph type="sldNum" sz="quarter" idx="5"/>
          </p:nvPr>
        </p:nvSpPr>
        <p:spPr bwMode="auto">
          <a:xfrm>
            <a:off x="3848100" y="9409113"/>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4736858A-39C2-4BA9-B2EA-2EBB3C5D7C04}" type="slidenum">
              <a:rPr lang="en-GB"/>
              <a:pPr/>
              <a:t>‹#›</a:t>
            </a:fld>
            <a:endParaRPr lang="en-GB"/>
          </a:p>
        </p:txBody>
      </p:sp>
    </p:spTree>
    <p:extLst>
      <p:ext uri="{BB962C8B-B14F-4D97-AF65-F5344CB8AC3E}">
        <p14:creationId xmlns:p14="http://schemas.microsoft.com/office/powerpoint/2010/main" val="32590343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48944" y="9409750"/>
            <a:ext cx="2945556" cy="49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2" rIns="91285" bIns="45642" anchor="b"/>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algn="r">
              <a:spcBef>
                <a:spcPct val="0"/>
              </a:spcBef>
              <a:buClrTx/>
              <a:buFontTx/>
              <a:buNone/>
            </a:pPr>
            <a:fld id="{F69EF632-4682-49E2-A404-BE37691F3D22}" type="slidenum">
              <a:rPr lang="de-DE" sz="1200" b="0"/>
              <a:pPr algn="r">
                <a:spcBef>
                  <a:spcPct val="0"/>
                </a:spcBef>
                <a:buClrTx/>
                <a:buFontTx/>
                <a:buNone/>
              </a:pPr>
              <a:t>11</a:t>
            </a:fld>
            <a:endParaRPr lang="de-DE" sz="1200" b="0"/>
          </a:p>
        </p:txBody>
      </p:sp>
      <p:sp>
        <p:nvSpPr>
          <p:cNvPr id="69635" name="Rectangle 2"/>
          <p:cNvSpPr>
            <a:spLocks noGrp="1" noRot="1" noChangeAspect="1" noChangeArrowheads="1" noTextEdit="1"/>
          </p:cNvSpPr>
          <p:nvPr>
            <p:ph type="sldImg"/>
          </p:nvPr>
        </p:nvSpPr>
        <p:spPr bwMode="auto">
          <a:xfrm>
            <a:off x="920750" y="741363"/>
            <a:ext cx="4953000" cy="3714750"/>
          </a:xfrm>
          <a:prstGeom prst="rect">
            <a:avLst/>
          </a:prstGeom>
          <a:solidFill>
            <a:srgbClr val="FFFFFF"/>
          </a:solidFill>
          <a:ln>
            <a:solidFill>
              <a:srgbClr val="000000"/>
            </a:solidFill>
            <a:miter lim="800000"/>
            <a:headEnd/>
            <a:tailEnd/>
          </a:ln>
        </p:spPr>
      </p:sp>
      <p:sp>
        <p:nvSpPr>
          <p:cNvPr id="69636" name="Rectangle 3"/>
          <p:cNvSpPr>
            <a:spLocks noGrp="1" noChangeArrowheads="1"/>
          </p:cNvSpPr>
          <p:nvPr>
            <p:ph type="body" idx="1"/>
          </p:nvPr>
        </p:nvSpPr>
        <p:spPr bwMode="auto">
          <a:xfrm>
            <a:off x="906570" y="4705667"/>
            <a:ext cx="4981361" cy="4458334"/>
          </a:xfrm>
          <a:prstGeom prst="rect">
            <a:avLst/>
          </a:prstGeom>
          <a:solidFill>
            <a:srgbClr val="FFFFFF"/>
          </a:solidFill>
          <a:ln>
            <a:solidFill>
              <a:srgbClr val="000000"/>
            </a:solidFill>
            <a:miter lim="800000"/>
            <a:headEnd/>
            <a:tailEnd/>
          </a:ln>
        </p:spPr>
        <p:txBody>
          <a:bodyPr lIns="91285" tIns="45642" rIns="91285" bIns="45642"/>
          <a:lstStyle/>
          <a:p>
            <a:pPr marL="225425" indent="-225425" eaLnBrk="1" hangingPunct="1">
              <a:lnSpc>
                <a:spcPct val="90000"/>
              </a:lnSpc>
              <a:spcBef>
                <a:spcPct val="0"/>
              </a:spcBef>
              <a:spcAft>
                <a:spcPct val="20000"/>
              </a:spcAft>
            </a:pPr>
            <a:r>
              <a:rPr lang="en-GB" b="1" smtClean="0">
                <a:ea typeface="ＭＳ Ｐゴシック" charset="-128"/>
              </a:rPr>
              <a:t>   </a:t>
            </a:r>
            <a:r>
              <a:rPr lang="en-GB" sz="1100" b="1" smtClean="0">
                <a:ea typeface="ＭＳ Ｐゴシック" charset="-128"/>
              </a:rPr>
              <a:t>Before you start</a:t>
            </a:r>
            <a:r>
              <a:rPr lang="en-GB" sz="1100" smtClean="0">
                <a:ea typeface="ＭＳ Ｐゴシック" charset="-128"/>
              </a:rPr>
              <a:t> editing the slides of your talk change to the </a:t>
            </a:r>
            <a:r>
              <a:rPr lang="en-GB" sz="1100" b="1" smtClean="0">
                <a:ea typeface="ＭＳ Ｐゴシック" charset="-128"/>
              </a:rPr>
              <a:t>Master Slide view</a:t>
            </a:r>
            <a:r>
              <a:rPr lang="en-GB" sz="1100" smtClean="0">
                <a:ea typeface="ＭＳ Ｐゴシック" charset="-128"/>
              </a:rPr>
              <a:t>:   </a:t>
            </a:r>
            <a:br>
              <a:rPr lang="en-GB" sz="1100" smtClean="0">
                <a:ea typeface="ＭＳ Ｐゴシック" charset="-128"/>
              </a:rPr>
            </a:br>
            <a:r>
              <a:rPr lang="en-GB" sz="1100" smtClean="0">
                <a:ea typeface="ＭＳ Ｐゴシック" charset="-128"/>
              </a:rPr>
              <a:t>   Menu button “View”,</a:t>
            </a:r>
            <a:r>
              <a:rPr lang="en-GB" sz="1100" smtClean="0">
                <a:ea typeface="ＭＳ Ｐゴシック" charset="-128"/>
                <a:sym typeface="Wingdings" pitchFamily="2" charset="2"/>
              </a:rPr>
              <a:t> Master, Slide Master:</a:t>
            </a:r>
            <a:br>
              <a:rPr lang="en-GB" sz="1100" smtClean="0">
                <a:ea typeface="ＭＳ Ｐゴシック" charset="-128"/>
                <a:sym typeface="Wingdings" pitchFamily="2" charset="2"/>
              </a:rPr>
            </a:br>
            <a:endParaRPr lang="en-GB" sz="1100" smtClean="0">
              <a:ea typeface="ＭＳ Ｐゴシック" charset="-128"/>
              <a:sym typeface="Wingdings" pitchFamily="2" charset="2"/>
            </a:endParaRPr>
          </a:p>
          <a:p>
            <a:pPr marL="225425" indent="-225425" eaLnBrk="1" hangingPunct="1">
              <a:lnSpc>
                <a:spcPct val="90000"/>
              </a:lnSpc>
              <a:spcBef>
                <a:spcPct val="0"/>
              </a:spcBef>
              <a:spcAft>
                <a:spcPct val="20000"/>
              </a:spcAft>
            </a:pPr>
            <a:r>
              <a:rPr lang="en-GB" sz="1100" smtClean="0">
                <a:ea typeface="ＭＳ Ｐゴシック" charset="-128"/>
                <a:sym typeface="Wingdings" pitchFamily="2" charset="2"/>
              </a:rPr>
              <a:t>   </a:t>
            </a:r>
            <a:r>
              <a:rPr lang="en-GB" sz="1100" b="1" smtClean="0">
                <a:ea typeface="ＭＳ Ｐゴシック" charset="-128"/>
                <a:sym typeface="Wingdings" pitchFamily="2" charset="2"/>
              </a:rPr>
              <a:t>Edit the following 2 items in the 1st slide:</a:t>
            </a:r>
            <a:r>
              <a:rPr lang="en-GB" sz="1100" smtClean="0">
                <a:ea typeface="ＭＳ Ｐゴシック" charset="-128"/>
                <a:sym typeface="Wingdings" pitchFamily="2" charset="2"/>
              </a:rPr>
              <a:t/>
            </a:r>
            <a:br>
              <a:rPr lang="en-GB" sz="1100" smtClean="0">
                <a:ea typeface="ＭＳ Ｐゴシック" charset="-128"/>
                <a:sym typeface="Wingdings" pitchFamily="2" charset="2"/>
              </a:rPr>
            </a:br>
            <a:r>
              <a:rPr lang="en-GB" sz="1100" smtClean="0">
                <a:ea typeface="ＭＳ Ｐゴシック" charset="-128"/>
                <a:sym typeface="Wingdings" pitchFamily="2" charset="2"/>
              </a:rPr>
              <a:t>   1)  1st row in the violet header: </a:t>
            </a:r>
            <a:br>
              <a:rPr lang="en-GB" sz="1100" smtClean="0">
                <a:ea typeface="ＭＳ Ｐゴシック" charset="-128"/>
                <a:sym typeface="Wingdings" pitchFamily="2" charset="2"/>
              </a:rPr>
            </a:br>
            <a:r>
              <a:rPr lang="en-GB" sz="1100" smtClean="0">
                <a:ea typeface="ＭＳ Ｐゴシック" charset="-128"/>
                <a:sym typeface="Wingdings" pitchFamily="2" charset="2"/>
              </a:rPr>
              <a:t>       Delete the existent text and write the title of your talk into this text field</a:t>
            </a:r>
            <a:br>
              <a:rPr lang="en-GB" sz="1100" smtClean="0">
                <a:ea typeface="ＭＳ Ｐゴシック" charset="-128"/>
                <a:sym typeface="Wingdings" pitchFamily="2" charset="2"/>
              </a:rPr>
            </a:br>
            <a:r>
              <a:rPr lang="en-GB" sz="1100" smtClean="0">
                <a:ea typeface="ＭＳ Ｐゴシック" charset="-128"/>
                <a:sym typeface="Wingdings" pitchFamily="2" charset="2"/>
              </a:rPr>
              <a:t>   2)  The 2 rows in the footer area: Delete the text and write the information </a:t>
            </a:r>
            <a:br>
              <a:rPr lang="en-GB" sz="1100" smtClean="0">
                <a:ea typeface="ＭＳ Ｐゴシック" charset="-128"/>
                <a:sym typeface="Wingdings" pitchFamily="2" charset="2"/>
              </a:rPr>
            </a:br>
            <a:r>
              <a:rPr lang="en-GB" sz="1100" smtClean="0">
                <a:ea typeface="ＭＳ Ｐゴシック" charset="-128"/>
                <a:sym typeface="Wingdings" pitchFamily="2" charset="2"/>
              </a:rPr>
              <a:t>       regarding your talk (same as on the Title Slide) into this text field.  </a:t>
            </a:r>
            <a:br>
              <a:rPr lang="en-GB" sz="1100" smtClean="0">
                <a:ea typeface="ＭＳ Ｐゴシック" charset="-128"/>
                <a:sym typeface="Wingdings" pitchFamily="2" charset="2"/>
              </a:rPr>
            </a:br>
            <a:endParaRPr lang="en-GB" sz="1100" smtClean="0">
              <a:ea typeface="ＭＳ Ｐゴシック" charset="-128"/>
              <a:sym typeface="Wingdings" pitchFamily="2" charset="2"/>
            </a:endParaRPr>
          </a:p>
          <a:p>
            <a:pPr marL="225425" indent="-225425" eaLnBrk="1" hangingPunct="1">
              <a:lnSpc>
                <a:spcPct val="90000"/>
              </a:lnSpc>
              <a:spcBef>
                <a:spcPct val="0"/>
              </a:spcBef>
              <a:spcAft>
                <a:spcPct val="20000"/>
              </a:spcAft>
            </a:pPr>
            <a:r>
              <a:rPr lang="en-GB" sz="1100" smtClean="0">
                <a:ea typeface="ＭＳ Ｐゴシック" charset="-128"/>
                <a:sym typeface="Wingdings" pitchFamily="2" charset="2"/>
              </a:rPr>
              <a:t>   If you want to use more </a:t>
            </a:r>
            <a:r>
              <a:rPr lang="en-GB" sz="1100" b="1" smtClean="0">
                <a:ea typeface="ＭＳ Ｐゴシック" charset="-128"/>
                <a:sym typeface="Wingdings" pitchFamily="2" charset="2"/>
              </a:rPr>
              <a:t>partner logos</a:t>
            </a:r>
            <a:r>
              <a:rPr lang="en-GB" sz="1100" smtClean="0">
                <a:ea typeface="ＭＳ Ｐゴシック" charset="-128"/>
                <a:sym typeface="Wingdings" pitchFamily="2" charset="2"/>
              </a:rPr>
              <a:t> position them left </a:t>
            </a:r>
            <a:br>
              <a:rPr lang="en-GB" sz="1100" smtClean="0">
                <a:ea typeface="ＭＳ Ｐゴシック" charset="-128"/>
                <a:sym typeface="Wingdings" pitchFamily="2" charset="2"/>
              </a:rPr>
            </a:br>
            <a:r>
              <a:rPr lang="en-GB" sz="1100" smtClean="0">
                <a:ea typeface="ＭＳ Ｐゴシック" charset="-128"/>
                <a:sym typeface="Wingdings" pitchFamily="2" charset="2"/>
              </a:rPr>
              <a:t>   beside the DESY logo in the footer area </a:t>
            </a:r>
            <a:br>
              <a:rPr lang="en-GB" sz="1100" smtClean="0">
                <a:ea typeface="ＭＳ Ｐゴシック" charset="-128"/>
                <a:sym typeface="Wingdings" pitchFamily="2" charset="2"/>
              </a:rPr>
            </a:br>
            <a:r>
              <a:rPr lang="en-GB" sz="1100" smtClean="0">
                <a:ea typeface="ＭＳ Ｐゴシック" charset="-128"/>
                <a:sym typeface="Wingdings" pitchFamily="2" charset="2"/>
              </a:rPr>
              <a:t>   </a:t>
            </a:r>
            <a:r>
              <a:rPr lang="en-GB" sz="1100" b="1" smtClean="0">
                <a:ea typeface="ＭＳ Ｐゴシック" charset="-128"/>
                <a:sym typeface="Wingdings" pitchFamily="2" charset="2"/>
              </a:rPr>
              <a:t>Close Master View</a:t>
            </a:r>
            <a:endParaRPr lang="en-GB" sz="1100" b="1" smtClean="0">
              <a:ea typeface="ＭＳ Ｐゴシック" charset="-128"/>
            </a:endParaRPr>
          </a:p>
          <a:p>
            <a:pPr marL="225425" indent="-225425" eaLnBrk="1" hangingPunct="1">
              <a:lnSpc>
                <a:spcPct val="90000"/>
              </a:lnSpc>
              <a:spcBef>
                <a:spcPct val="0"/>
              </a:spcBef>
              <a:spcAft>
                <a:spcPct val="20000"/>
              </a:spcAft>
            </a:pPr>
            <a:endParaRPr lang="en-US" sz="1100" smtClean="0">
              <a:ea typeface="ＭＳ Ｐゴシック" charset="-128"/>
              <a:sym typeface="Wingdings" pitchFamily="2" charset="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48944" y="9409750"/>
            <a:ext cx="2945556" cy="49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2" rIns="91285" bIns="45642" anchor="b"/>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algn="r">
              <a:spcBef>
                <a:spcPct val="0"/>
              </a:spcBef>
              <a:buClrTx/>
              <a:buFontTx/>
              <a:buNone/>
            </a:pPr>
            <a:fld id="{9C89A0DF-F7C8-4EE9-B5B3-53E61BD327EE}" type="slidenum">
              <a:rPr lang="de-DE" sz="1200" b="0"/>
              <a:pPr algn="r">
                <a:spcBef>
                  <a:spcPct val="0"/>
                </a:spcBef>
                <a:buClrTx/>
                <a:buFontTx/>
                <a:buNone/>
              </a:pPr>
              <a:t>12</a:t>
            </a:fld>
            <a:endParaRPr lang="de-DE" sz="1200" b="0"/>
          </a:p>
        </p:txBody>
      </p:sp>
      <p:sp>
        <p:nvSpPr>
          <p:cNvPr id="70659" name="Rectangle 2"/>
          <p:cNvSpPr>
            <a:spLocks noGrp="1" noRot="1" noChangeAspect="1" noChangeArrowheads="1" noTextEdit="1"/>
          </p:cNvSpPr>
          <p:nvPr>
            <p:ph type="sldImg"/>
          </p:nvPr>
        </p:nvSpPr>
        <p:spPr bwMode="auto">
          <a:xfrm>
            <a:off x="920750" y="741363"/>
            <a:ext cx="4953000" cy="3714750"/>
          </a:xfrm>
          <a:prstGeom prst="rect">
            <a:avLst/>
          </a:prstGeom>
          <a:solidFill>
            <a:srgbClr val="FFFFFF"/>
          </a:solidFill>
          <a:ln>
            <a:solidFill>
              <a:srgbClr val="000000"/>
            </a:solidFill>
            <a:miter lim="800000"/>
            <a:headEnd/>
            <a:tailEnd/>
          </a:ln>
        </p:spPr>
      </p:sp>
      <p:sp>
        <p:nvSpPr>
          <p:cNvPr id="70660" name="Rectangle 3"/>
          <p:cNvSpPr>
            <a:spLocks noGrp="1" noChangeArrowheads="1"/>
          </p:cNvSpPr>
          <p:nvPr>
            <p:ph type="body" idx="1"/>
          </p:nvPr>
        </p:nvSpPr>
        <p:spPr bwMode="auto">
          <a:xfrm>
            <a:off x="906570" y="4705667"/>
            <a:ext cx="4981361" cy="4458334"/>
          </a:xfrm>
          <a:prstGeom prst="rect">
            <a:avLst/>
          </a:prstGeom>
          <a:solidFill>
            <a:srgbClr val="FFFFFF"/>
          </a:solidFill>
          <a:ln>
            <a:solidFill>
              <a:srgbClr val="000000"/>
            </a:solidFill>
            <a:miter lim="800000"/>
            <a:headEnd/>
            <a:tailEnd/>
          </a:ln>
        </p:spPr>
        <p:txBody>
          <a:bodyPr lIns="91285" tIns="45642" rIns="91285" bIns="45642"/>
          <a:lstStyle/>
          <a:p>
            <a:pPr marL="225425" indent="-225425" eaLnBrk="1" hangingPunct="1">
              <a:lnSpc>
                <a:spcPct val="90000"/>
              </a:lnSpc>
              <a:spcBef>
                <a:spcPct val="0"/>
              </a:spcBef>
              <a:spcAft>
                <a:spcPct val="20000"/>
              </a:spcAft>
            </a:pPr>
            <a:r>
              <a:rPr lang="en-GB" b="1" smtClean="0">
                <a:ea typeface="ＭＳ Ｐゴシック" charset="-128"/>
              </a:rPr>
              <a:t>   </a:t>
            </a:r>
            <a:r>
              <a:rPr lang="en-GB" sz="1100" b="1" smtClean="0">
                <a:ea typeface="ＭＳ Ｐゴシック" charset="-128"/>
              </a:rPr>
              <a:t>Before you start</a:t>
            </a:r>
            <a:r>
              <a:rPr lang="en-GB" sz="1100" smtClean="0">
                <a:ea typeface="ＭＳ Ｐゴシック" charset="-128"/>
              </a:rPr>
              <a:t> editing the slides of your talk change to the </a:t>
            </a:r>
            <a:r>
              <a:rPr lang="en-GB" sz="1100" b="1" smtClean="0">
                <a:ea typeface="ＭＳ Ｐゴシック" charset="-128"/>
              </a:rPr>
              <a:t>Master Slide view</a:t>
            </a:r>
            <a:r>
              <a:rPr lang="en-GB" sz="1100" smtClean="0">
                <a:ea typeface="ＭＳ Ｐゴシック" charset="-128"/>
              </a:rPr>
              <a:t>:   </a:t>
            </a:r>
            <a:br>
              <a:rPr lang="en-GB" sz="1100" smtClean="0">
                <a:ea typeface="ＭＳ Ｐゴシック" charset="-128"/>
              </a:rPr>
            </a:br>
            <a:r>
              <a:rPr lang="en-GB" sz="1100" smtClean="0">
                <a:ea typeface="ＭＳ Ｐゴシック" charset="-128"/>
              </a:rPr>
              <a:t>   Menu button “View”,</a:t>
            </a:r>
            <a:r>
              <a:rPr lang="en-GB" sz="1100" smtClean="0">
                <a:ea typeface="ＭＳ Ｐゴシック" charset="-128"/>
                <a:sym typeface="Wingdings" pitchFamily="2" charset="2"/>
              </a:rPr>
              <a:t> Master, Slide Master:</a:t>
            </a:r>
            <a:br>
              <a:rPr lang="en-GB" sz="1100" smtClean="0">
                <a:ea typeface="ＭＳ Ｐゴシック" charset="-128"/>
                <a:sym typeface="Wingdings" pitchFamily="2" charset="2"/>
              </a:rPr>
            </a:br>
            <a:endParaRPr lang="en-GB" sz="1100" smtClean="0">
              <a:ea typeface="ＭＳ Ｐゴシック" charset="-128"/>
              <a:sym typeface="Wingdings" pitchFamily="2" charset="2"/>
            </a:endParaRPr>
          </a:p>
          <a:p>
            <a:pPr marL="225425" indent="-225425" eaLnBrk="1" hangingPunct="1">
              <a:lnSpc>
                <a:spcPct val="90000"/>
              </a:lnSpc>
              <a:spcBef>
                <a:spcPct val="0"/>
              </a:spcBef>
              <a:spcAft>
                <a:spcPct val="20000"/>
              </a:spcAft>
            </a:pPr>
            <a:r>
              <a:rPr lang="en-GB" sz="1100" smtClean="0">
                <a:ea typeface="ＭＳ Ｐゴシック" charset="-128"/>
                <a:sym typeface="Wingdings" pitchFamily="2" charset="2"/>
              </a:rPr>
              <a:t>   </a:t>
            </a:r>
            <a:r>
              <a:rPr lang="en-GB" sz="1100" b="1" smtClean="0">
                <a:ea typeface="ＭＳ Ｐゴシック" charset="-128"/>
                <a:sym typeface="Wingdings" pitchFamily="2" charset="2"/>
              </a:rPr>
              <a:t>Edit the following 2 items in the 1st slide:</a:t>
            </a:r>
            <a:r>
              <a:rPr lang="en-GB" sz="1100" smtClean="0">
                <a:ea typeface="ＭＳ Ｐゴシック" charset="-128"/>
                <a:sym typeface="Wingdings" pitchFamily="2" charset="2"/>
              </a:rPr>
              <a:t/>
            </a:r>
            <a:br>
              <a:rPr lang="en-GB" sz="1100" smtClean="0">
                <a:ea typeface="ＭＳ Ｐゴシック" charset="-128"/>
                <a:sym typeface="Wingdings" pitchFamily="2" charset="2"/>
              </a:rPr>
            </a:br>
            <a:r>
              <a:rPr lang="en-GB" sz="1100" smtClean="0">
                <a:ea typeface="ＭＳ Ｐゴシック" charset="-128"/>
                <a:sym typeface="Wingdings" pitchFamily="2" charset="2"/>
              </a:rPr>
              <a:t>   1)  1st row in the violet header: </a:t>
            </a:r>
            <a:br>
              <a:rPr lang="en-GB" sz="1100" smtClean="0">
                <a:ea typeface="ＭＳ Ｐゴシック" charset="-128"/>
                <a:sym typeface="Wingdings" pitchFamily="2" charset="2"/>
              </a:rPr>
            </a:br>
            <a:r>
              <a:rPr lang="en-GB" sz="1100" smtClean="0">
                <a:ea typeface="ＭＳ Ｐゴシック" charset="-128"/>
                <a:sym typeface="Wingdings" pitchFamily="2" charset="2"/>
              </a:rPr>
              <a:t>       Delete the existent text and write the title of your talk into this text field</a:t>
            </a:r>
            <a:br>
              <a:rPr lang="en-GB" sz="1100" smtClean="0">
                <a:ea typeface="ＭＳ Ｐゴシック" charset="-128"/>
                <a:sym typeface="Wingdings" pitchFamily="2" charset="2"/>
              </a:rPr>
            </a:br>
            <a:r>
              <a:rPr lang="en-GB" sz="1100" smtClean="0">
                <a:ea typeface="ＭＳ Ｐゴシック" charset="-128"/>
                <a:sym typeface="Wingdings" pitchFamily="2" charset="2"/>
              </a:rPr>
              <a:t>   2)  The 2 rows in the footer area: Delete the text and write the information </a:t>
            </a:r>
            <a:br>
              <a:rPr lang="en-GB" sz="1100" smtClean="0">
                <a:ea typeface="ＭＳ Ｐゴシック" charset="-128"/>
                <a:sym typeface="Wingdings" pitchFamily="2" charset="2"/>
              </a:rPr>
            </a:br>
            <a:r>
              <a:rPr lang="en-GB" sz="1100" smtClean="0">
                <a:ea typeface="ＭＳ Ｐゴシック" charset="-128"/>
                <a:sym typeface="Wingdings" pitchFamily="2" charset="2"/>
              </a:rPr>
              <a:t>       regarding your talk (same as on the Title Slide) into this text field.  </a:t>
            </a:r>
            <a:br>
              <a:rPr lang="en-GB" sz="1100" smtClean="0">
                <a:ea typeface="ＭＳ Ｐゴシック" charset="-128"/>
                <a:sym typeface="Wingdings" pitchFamily="2" charset="2"/>
              </a:rPr>
            </a:br>
            <a:endParaRPr lang="en-GB" sz="1100" smtClean="0">
              <a:ea typeface="ＭＳ Ｐゴシック" charset="-128"/>
              <a:sym typeface="Wingdings" pitchFamily="2" charset="2"/>
            </a:endParaRPr>
          </a:p>
          <a:p>
            <a:pPr marL="225425" indent="-225425" eaLnBrk="1" hangingPunct="1">
              <a:lnSpc>
                <a:spcPct val="90000"/>
              </a:lnSpc>
              <a:spcBef>
                <a:spcPct val="0"/>
              </a:spcBef>
              <a:spcAft>
                <a:spcPct val="20000"/>
              </a:spcAft>
            </a:pPr>
            <a:r>
              <a:rPr lang="en-GB" sz="1100" smtClean="0">
                <a:ea typeface="ＭＳ Ｐゴシック" charset="-128"/>
                <a:sym typeface="Wingdings" pitchFamily="2" charset="2"/>
              </a:rPr>
              <a:t>   If you want to use more </a:t>
            </a:r>
            <a:r>
              <a:rPr lang="en-GB" sz="1100" b="1" smtClean="0">
                <a:ea typeface="ＭＳ Ｐゴシック" charset="-128"/>
                <a:sym typeface="Wingdings" pitchFamily="2" charset="2"/>
              </a:rPr>
              <a:t>partner logos</a:t>
            </a:r>
            <a:r>
              <a:rPr lang="en-GB" sz="1100" smtClean="0">
                <a:ea typeface="ＭＳ Ｐゴシック" charset="-128"/>
                <a:sym typeface="Wingdings" pitchFamily="2" charset="2"/>
              </a:rPr>
              <a:t> position them left </a:t>
            </a:r>
            <a:br>
              <a:rPr lang="en-GB" sz="1100" smtClean="0">
                <a:ea typeface="ＭＳ Ｐゴシック" charset="-128"/>
                <a:sym typeface="Wingdings" pitchFamily="2" charset="2"/>
              </a:rPr>
            </a:br>
            <a:r>
              <a:rPr lang="en-GB" sz="1100" smtClean="0">
                <a:ea typeface="ＭＳ Ｐゴシック" charset="-128"/>
                <a:sym typeface="Wingdings" pitchFamily="2" charset="2"/>
              </a:rPr>
              <a:t>   beside the DESY logo in the footer area </a:t>
            </a:r>
            <a:br>
              <a:rPr lang="en-GB" sz="1100" smtClean="0">
                <a:ea typeface="ＭＳ Ｐゴシック" charset="-128"/>
                <a:sym typeface="Wingdings" pitchFamily="2" charset="2"/>
              </a:rPr>
            </a:br>
            <a:r>
              <a:rPr lang="en-GB" sz="1100" smtClean="0">
                <a:ea typeface="ＭＳ Ｐゴシック" charset="-128"/>
                <a:sym typeface="Wingdings" pitchFamily="2" charset="2"/>
              </a:rPr>
              <a:t>   </a:t>
            </a:r>
            <a:r>
              <a:rPr lang="en-GB" sz="1100" b="1" smtClean="0">
                <a:ea typeface="ＭＳ Ｐゴシック" charset="-128"/>
                <a:sym typeface="Wingdings" pitchFamily="2" charset="2"/>
              </a:rPr>
              <a:t>Close Master View</a:t>
            </a:r>
            <a:endParaRPr lang="en-GB" sz="1100" b="1" smtClean="0">
              <a:ea typeface="ＭＳ Ｐゴシック" charset="-128"/>
            </a:endParaRPr>
          </a:p>
          <a:p>
            <a:pPr marL="225425" indent="-225425" eaLnBrk="1" hangingPunct="1">
              <a:lnSpc>
                <a:spcPct val="90000"/>
              </a:lnSpc>
              <a:spcBef>
                <a:spcPct val="0"/>
              </a:spcBef>
              <a:spcAft>
                <a:spcPct val="20000"/>
              </a:spcAft>
            </a:pPr>
            <a:endParaRPr lang="en-US" sz="1100" smtClean="0">
              <a:ea typeface="ＭＳ Ｐゴシック" charset="-128"/>
              <a:sym typeface="Wingdings" pitchFamily="2" charset="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2434" name="Rectangle 2"/>
          <p:cNvSpPr>
            <a:spLocks noChangeArrowheads="1"/>
          </p:cNvSpPr>
          <p:nvPr/>
        </p:nvSpPr>
        <p:spPr bwMode="auto">
          <a:xfrm>
            <a:off x="0" y="0"/>
            <a:ext cx="9144000" cy="1254125"/>
          </a:xfrm>
          <a:prstGeom prst="rect">
            <a:avLst/>
          </a:prstGeom>
          <a:solidFill>
            <a:srgbClr val="00A6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02435" name="Rectangle 3"/>
          <p:cNvSpPr>
            <a:spLocks noGrp="1" noChangeArrowheads="1"/>
          </p:cNvSpPr>
          <p:nvPr>
            <p:ph type="subTitle" idx="1"/>
          </p:nvPr>
        </p:nvSpPr>
        <p:spPr>
          <a:xfrm>
            <a:off x="292100" y="1363663"/>
            <a:ext cx="8520113" cy="485775"/>
          </a:xfrm>
        </p:spPr>
        <p:txBody>
          <a:bodyPr/>
          <a:lstStyle>
            <a:lvl1pPr marL="0" indent="0">
              <a:buFont typeface="Arial Black" pitchFamily="34" charset="0"/>
              <a:buNone/>
              <a:defRPr b="1">
                <a:solidFill>
                  <a:srgbClr val="F28E00"/>
                </a:solidFill>
              </a:defRPr>
            </a:lvl1pPr>
          </a:lstStyle>
          <a:p>
            <a:pPr lvl="0"/>
            <a:r>
              <a:rPr lang="en-US" noProof="0" smtClean="0"/>
              <a:t>Click to edit Master subtitle style</a:t>
            </a:r>
            <a:endParaRPr lang="en-GB" noProof="0" smtClean="0"/>
          </a:p>
        </p:txBody>
      </p:sp>
      <p:sp>
        <p:nvSpPr>
          <p:cNvPr id="402436" name="Rectangle 4"/>
          <p:cNvSpPr>
            <a:spLocks noGrp="1" noChangeArrowheads="1"/>
          </p:cNvSpPr>
          <p:nvPr>
            <p:ph type="ctrTitle" sz="quarter"/>
          </p:nvPr>
        </p:nvSpPr>
        <p:spPr>
          <a:xfrm>
            <a:off x="282575" y="0"/>
            <a:ext cx="8520113" cy="1266825"/>
          </a:xfrm>
        </p:spPr>
        <p:txBody>
          <a:bodyPr anchor="b"/>
          <a:lstStyle>
            <a:lvl1pPr>
              <a:lnSpc>
                <a:spcPct val="80000"/>
              </a:lnSpc>
              <a:defRPr sz="4000"/>
            </a:lvl1pPr>
          </a:lstStyle>
          <a:p>
            <a:pPr lvl="0"/>
            <a:r>
              <a:rPr lang="en-US" noProof="0" smtClean="0"/>
              <a:t>Click to edit Master title style</a:t>
            </a:r>
            <a:endParaRPr lang="en-GB" noProof="0" smtClean="0"/>
          </a:p>
        </p:txBody>
      </p:sp>
      <p:pic>
        <p:nvPicPr>
          <p:cNvPr id="402441" name="Picture 9" descr="DESY-Logo-cyan-RGB_g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554" t="-4523" r="-13409"/>
          <a:stretch>
            <a:fillRect/>
          </a:stretch>
        </p:blipFill>
        <p:spPr bwMode="auto">
          <a:xfrm>
            <a:off x="7794625" y="5684838"/>
            <a:ext cx="1149350" cy="1027112"/>
          </a:xfrm>
          <a:prstGeom prst="rect">
            <a:avLst/>
          </a:prstGeom>
          <a:noFill/>
          <a:extLst>
            <a:ext uri="{909E8E84-426E-40DD-AFC4-6F175D3DCCD1}">
              <a14:hiddenFill xmlns:a14="http://schemas.microsoft.com/office/drawing/2010/main">
                <a:solidFill>
                  <a:srgbClr val="FFFFFF"/>
                </a:solidFill>
              </a14:hiddenFill>
            </a:ext>
          </a:extLst>
        </p:spPr>
      </p:pic>
      <p:sp>
        <p:nvSpPr>
          <p:cNvPr id="402448" name="Text Box 16"/>
          <p:cNvSpPr txBox="1">
            <a:spLocks noChangeArrowheads="1"/>
          </p:cNvSpPr>
          <p:nvPr userDrawn="1"/>
        </p:nvSpPr>
        <p:spPr bwMode="auto">
          <a:xfrm>
            <a:off x="2003425" y="2481263"/>
            <a:ext cx="2855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p>
        </p:txBody>
      </p:sp>
      <p:pic>
        <p:nvPicPr>
          <p:cNvPr id="402453" name="Picture 21" descr="HG_LOGO_70_ENG_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2425" y="5949950"/>
            <a:ext cx="1473200" cy="598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94940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0200" y="103188"/>
            <a:ext cx="2132013" cy="5667375"/>
          </a:xfrm>
        </p:spPr>
        <p:txBody>
          <a:bodyPr vert="eaVert"/>
          <a:lstStyle/>
          <a:p>
            <a:r>
              <a:rPr lang="en-US" smtClean="0"/>
              <a:t>Click to edit Master title style</a:t>
            </a:r>
            <a:endParaRPr lang="de-DE"/>
          </a:p>
        </p:txBody>
      </p:sp>
      <p:sp>
        <p:nvSpPr>
          <p:cNvPr id="3" name="Vertikaler Textplatzhalter 2"/>
          <p:cNvSpPr>
            <a:spLocks noGrp="1"/>
          </p:cNvSpPr>
          <p:nvPr>
            <p:ph type="body" orient="vert" idx="1"/>
          </p:nvPr>
        </p:nvSpPr>
        <p:spPr>
          <a:xfrm>
            <a:off x="282575" y="103188"/>
            <a:ext cx="6245225" cy="5667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14279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37434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283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sz="half" idx="1"/>
          </p:nvPr>
        </p:nvSpPr>
        <p:spPr>
          <a:xfrm>
            <a:off x="282575" y="977900"/>
            <a:ext cx="4183063" cy="4792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Inhaltsplatzhalter 3"/>
          <p:cNvSpPr>
            <a:spLocks noGrp="1"/>
          </p:cNvSpPr>
          <p:nvPr>
            <p:ph sz="half" idx="2"/>
          </p:nvPr>
        </p:nvSpPr>
        <p:spPr>
          <a:xfrm>
            <a:off x="4618038" y="977900"/>
            <a:ext cx="4184650" cy="4792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4017622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323389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209059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80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276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0596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1410" name="Rectangle 2"/>
          <p:cNvSpPr>
            <a:spLocks noChangeArrowheads="1"/>
          </p:cNvSpPr>
          <p:nvPr/>
        </p:nvSpPr>
        <p:spPr bwMode="auto">
          <a:xfrm>
            <a:off x="0" y="0"/>
            <a:ext cx="9144000" cy="744538"/>
          </a:xfrm>
          <a:prstGeom prst="rect">
            <a:avLst/>
          </a:prstGeom>
          <a:solidFill>
            <a:srgbClr val="00A6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01411" name="Rectangle 3"/>
          <p:cNvSpPr>
            <a:spLocks noGrp="1" noChangeArrowheads="1"/>
          </p:cNvSpPr>
          <p:nvPr>
            <p:ph type="body" idx="1"/>
          </p:nvPr>
        </p:nvSpPr>
        <p:spPr bwMode="auto">
          <a:xfrm>
            <a:off x="282575" y="977900"/>
            <a:ext cx="8520113" cy="479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err="1" smtClean="0"/>
              <a:t>Textmasterformate</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smtClean="0"/>
          </a:p>
          <a:p>
            <a:pPr lvl="1"/>
            <a:r>
              <a:rPr lang="en-GB" dirty="0" err="1" smtClean="0"/>
              <a:t>Zweite</a:t>
            </a:r>
            <a:r>
              <a:rPr lang="en-GB" dirty="0" smtClean="0"/>
              <a:t> </a:t>
            </a:r>
            <a:r>
              <a:rPr lang="en-GB" dirty="0" err="1" smtClean="0"/>
              <a:t>Ebene</a:t>
            </a:r>
            <a:endParaRPr lang="en-GB" dirty="0" smtClean="0"/>
          </a:p>
        </p:txBody>
      </p:sp>
      <p:sp>
        <p:nvSpPr>
          <p:cNvPr id="401412" name="Rectangle 4"/>
          <p:cNvSpPr>
            <a:spLocks noGrp="1" noChangeArrowheads="1"/>
          </p:cNvSpPr>
          <p:nvPr>
            <p:ph type="title"/>
          </p:nvPr>
        </p:nvSpPr>
        <p:spPr bwMode="auto">
          <a:xfrm>
            <a:off x="292100" y="103188"/>
            <a:ext cx="8520113"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Titelmasterformat durch Klicken bearbeiten</a:t>
            </a:r>
          </a:p>
        </p:txBody>
      </p:sp>
      <p:sp>
        <p:nvSpPr>
          <p:cNvPr id="401413" name="Rectangle 5"/>
          <p:cNvSpPr>
            <a:spLocks noChangeArrowheads="1"/>
          </p:cNvSpPr>
          <p:nvPr/>
        </p:nvSpPr>
        <p:spPr bwMode="auto">
          <a:xfrm>
            <a:off x="282575" y="6280150"/>
            <a:ext cx="75930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nchor="ctr"/>
          <a:lstStyle/>
          <a:p>
            <a:pPr algn="r" eaLnBrk="1" hangingPunct="1"/>
            <a:r>
              <a:rPr lang="en-GB" sz="900" b="1" dirty="0" err="1" smtClean="0">
                <a:solidFill>
                  <a:schemeClr val="bg2"/>
                </a:solidFill>
              </a:rPr>
              <a:t>Evgeny</a:t>
            </a:r>
            <a:r>
              <a:rPr lang="en-GB" sz="900" b="1" baseline="0" dirty="0" smtClean="0">
                <a:solidFill>
                  <a:schemeClr val="bg2"/>
                </a:solidFill>
              </a:rPr>
              <a:t> </a:t>
            </a:r>
            <a:r>
              <a:rPr lang="en-GB" sz="900" b="1" baseline="0" dirty="0" err="1" smtClean="0">
                <a:solidFill>
                  <a:schemeClr val="bg2"/>
                </a:solidFill>
              </a:rPr>
              <a:t>Saldin</a:t>
            </a:r>
            <a:r>
              <a:rPr lang="en-GB" sz="900" b="1" dirty="0" smtClean="0">
                <a:solidFill>
                  <a:schemeClr val="bg2"/>
                </a:solidFill>
              </a:rPr>
              <a:t> </a:t>
            </a:r>
            <a:r>
              <a:rPr lang="en-GB" sz="900" dirty="0" smtClean="0">
                <a:solidFill>
                  <a:schemeClr val="bg2"/>
                </a:solidFill>
              </a:rPr>
              <a:t> </a:t>
            </a:r>
            <a:r>
              <a:rPr lang="en-GB" sz="900" dirty="0">
                <a:solidFill>
                  <a:schemeClr val="bg2"/>
                </a:solidFill>
              </a:rPr>
              <a:t>|  </a:t>
            </a:r>
            <a:r>
              <a:rPr lang="en-GB" sz="900" dirty="0" smtClean="0">
                <a:solidFill>
                  <a:schemeClr val="bg2"/>
                </a:solidFill>
              </a:rPr>
              <a:t>Perspectives of bio-imaging at the European XFEL  </a:t>
            </a:r>
            <a:r>
              <a:rPr lang="en-GB" sz="900" dirty="0">
                <a:solidFill>
                  <a:schemeClr val="bg2"/>
                </a:solidFill>
              </a:rPr>
              <a:t>|  </a:t>
            </a:r>
            <a:r>
              <a:rPr lang="en-GB" sz="900" dirty="0" smtClean="0">
                <a:solidFill>
                  <a:schemeClr val="bg2"/>
                </a:solidFill>
              </a:rPr>
              <a:t>08.05.2013  </a:t>
            </a:r>
            <a:r>
              <a:rPr lang="en-GB" sz="900" dirty="0">
                <a:solidFill>
                  <a:schemeClr val="bg2"/>
                </a:solidFill>
              </a:rPr>
              <a:t>|  </a:t>
            </a:r>
            <a:r>
              <a:rPr lang="en-GB" sz="900" b="1" dirty="0">
                <a:solidFill>
                  <a:schemeClr val="bg2"/>
                </a:solidFill>
              </a:rPr>
              <a:t>Page </a:t>
            </a:r>
            <a:fld id="{ABA098E9-E6EE-44BF-9612-6777A6DF1330}" type="slidenum">
              <a:rPr lang="en-GB" sz="900" b="1">
                <a:solidFill>
                  <a:schemeClr val="bg2"/>
                </a:solidFill>
              </a:rPr>
              <a:pPr algn="r" eaLnBrk="1" hangingPunct="1"/>
              <a:t>‹#›</a:t>
            </a:fld>
            <a:endParaRPr lang="en-GB" sz="900" b="1" dirty="0">
              <a:solidFill>
                <a:schemeClr val="bg2"/>
              </a:solidFill>
            </a:endParaRPr>
          </a:p>
        </p:txBody>
      </p:sp>
      <p:pic>
        <p:nvPicPr>
          <p:cNvPr id="401418" name="Picture 10" descr="DESY-Logo-cyan-RGB_ger"/>
          <p:cNvPicPr>
            <a:picLocks noChangeAspect="1" noChangeArrowheads="1"/>
          </p:cNvPicPr>
          <p:nvPr/>
        </p:nvPicPr>
        <p:blipFill>
          <a:blip r:embed="rId13" cstate="print">
            <a:extLst>
              <a:ext uri="{28A0092B-C50C-407E-A947-70E740481C1C}">
                <a14:useLocalDpi xmlns:a14="http://schemas.microsoft.com/office/drawing/2010/main" val="0"/>
              </a:ext>
            </a:extLst>
          </a:blip>
          <a:srcRect l="-9424" t="-7854" r="-18587" b="-12566"/>
          <a:stretch>
            <a:fillRect/>
          </a:stretch>
        </p:blipFill>
        <p:spPr bwMode="auto">
          <a:xfrm>
            <a:off x="8035925" y="6099175"/>
            <a:ext cx="776288" cy="7302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265113" indent="-265113" algn="l" rtl="0" eaLnBrk="1" fontAlgn="base" hangingPunct="1">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arxiv.org/abs/1209.597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5.bin"/><Relationship Id="rId18" Type="http://schemas.openxmlformats.org/officeDocument/2006/relationships/oleObject" Target="../embeddings/oleObject8.bin"/><Relationship Id="rId3" Type="http://schemas.openxmlformats.org/officeDocument/2006/relationships/image" Target="../media/image16.emf"/><Relationship Id="rId21" Type="http://schemas.openxmlformats.org/officeDocument/2006/relationships/image" Target="../media/image14.wmf"/><Relationship Id="rId7" Type="http://schemas.openxmlformats.org/officeDocument/2006/relationships/oleObject" Target="../embeddings/oleObject2.bin"/><Relationship Id="rId12" Type="http://schemas.openxmlformats.org/officeDocument/2006/relationships/image" Target="../media/image10.wmf"/><Relationship Id="rId17"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image" Target="../media/image12.wmf"/><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4.bin"/><Relationship Id="rId24" Type="http://schemas.openxmlformats.org/officeDocument/2006/relationships/image" Target="../media/image15.wmf"/><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oleObject" Target="../embeddings/oleObject10.bin"/><Relationship Id="rId10" Type="http://schemas.openxmlformats.org/officeDocument/2006/relationships/image" Target="../media/image9.wmf"/><Relationship Id="rId19" Type="http://schemas.openxmlformats.org/officeDocument/2006/relationships/image" Target="../media/image13.wmf"/><Relationship Id="rId4" Type="http://schemas.openxmlformats.org/officeDocument/2006/relationships/image" Target="../media/image17.png"/><Relationship Id="rId9" Type="http://schemas.openxmlformats.org/officeDocument/2006/relationships/oleObject" Target="../embeddings/oleObject3.bin"/><Relationship Id="rId14" Type="http://schemas.openxmlformats.org/officeDocument/2006/relationships/image" Target="../media/image11.wmf"/><Relationship Id="rId22"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74" name="Rectangle 30"/>
          <p:cNvSpPr>
            <a:spLocks noGrp="1" noChangeArrowheads="1"/>
          </p:cNvSpPr>
          <p:nvPr>
            <p:ph type="subTitle" idx="1"/>
          </p:nvPr>
        </p:nvSpPr>
        <p:spPr>
          <a:xfrm>
            <a:off x="642793" y="1849438"/>
            <a:ext cx="8279534" cy="485775"/>
          </a:xfrm>
        </p:spPr>
        <p:txBody>
          <a:bodyPr/>
          <a:lstStyle/>
          <a:p>
            <a:pPr algn="ctr"/>
            <a:r>
              <a:rPr lang="en-US" sz="3600" dirty="0"/>
              <a:t>Perspectives of imaging of single </a:t>
            </a:r>
            <a:r>
              <a:rPr lang="en-US" sz="3600" dirty="0" smtClean="0"/>
              <a:t>macromolecular</a:t>
            </a:r>
            <a:r>
              <a:rPr lang="de-DE" sz="3600" dirty="0"/>
              <a:t> </a:t>
            </a:r>
            <a:r>
              <a:rPr lang="en-US" sz="3600" dirty="0" smtClean="0"/>
              <a:t>complexes </a:t>
            </a:r>
            <a:r>
              <a:rPr lang="en-US" sz="3600" dirty="0"/>
              <a:t>at the European XFEL</a:t>
            </a:r>
            <a:endParaRPr lang="de-DE" sz="3600" dirty="0"/>
          </a:p>
        </p:txBody>
      </p:sp>
      <p:sp>
        <p:nvSpPr>
          <p:cNvPr id="185379" name="Text Box 35"/>
          <p:cNvSpPr txBox="1">
            <a:spLocks noChangeArrowheads="1"/>
          </p:cNvSpPr>
          <p:nvPr/>
        </p:nvSpPr>
        <p:spPr bwMode="auto">
          <a:xfrm>
            <a:off x="4646613" y="4356100"/>
            <a:ext cx="4165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dirty="0" err="1" smtClean="0">
                <a:solidFill>
                  <a:srgbClr val="00A5EB"/>
                </a:solidFill>
              </a:rPr>
              <a:t>Evgeny</a:t>
            </a:r>
            <a:r>
              <a:rPr lang="de-DE" dirty="0" smtClean="0">
                <a:solidFill>
                  <a:srgbClr val="00A5EB"/>
                </a:solidFill>
              </a:rPr>
              <a:t> Saldin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51" y="89412"/>
            <a:ext cx="8520113" cy="544512"/>
          </a:xfrm>
        </p:spPr>
        <p:txBody>
          <a:bodyPr/>
          <a:lstStyle/>
          <a:p>
            <a:r>
              <a:rPr lang="en-US" dirty="0" smtClean="0"/>
              <a:t>X-ray pulse  length control from a slotted foil in the last bunch compressor</a:t>
            </a:r>
            <a:endParaRPr lang="en-US" dirty="0"/>
          </a:p>
        </p:txBody>
      </p:sp>
      <p:sp>
        <p:nvSpPr>
          <p:cNvPr id="4" name="AutoShape 3"/>
          <p:cNvSpPr>
            <a:spLocks noChangeArrowheads="1"/>
          </p:cNvSpPr>
          <p:nvPr/>
        </p:nvSpPr>
        <p:spPr bwMode="auto">
          <a:xfrm rot="5400000">
            <a:off x="611780" y="2482850"/>
            <a:ext cx="3810000" cy="685800"/>
          </a:xfrm>
          <a:prstGeom prst="parallelogram">
            <a:avLst>
              <a:gd name="adj" fmla="val 138889"/>
            </a:avLst>
          </a:prstGeom>
          <a:solidFill>
            <a:srgbClr val="EFD933"/>
          </a:solidFill>
          <a:ln w="9525">
            <a:miter lim="800000"/>
            <a:headEnd/>
            <a:tailEnd/>
          </a:ln>
          <a:effectLst/>
          <a:scene3d>
            <a:camera prst="legacyObliqueTopRight"/>
            <a:lightRig rig="legacyFlat2" dir="t"/>
          </a:scene3d>
          <a:sp3d extrusionH="430200" prstMaterial="legacyMatte">
            <a:bevelT w="13500" h="13500" prst="angle"/>
            <a:bevelB w="13500" h="13500" prst="angle"/>
            <a:extrusionClr>
              <a:srgbClr val="EFD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 name="AutoShape 4"/>
          <p:cNvSpPr>
            <a:spLocks noChangeArrowheads="1"/>
          </p:cNvSpPr>
          <p:nvPr/>
        </p:nvSpPr>
        <p:spPr bwMode="auto">
          <a:xfrm rot="5400000">
            <a:off x="1373780" y="3549650"/>
            <a:ext cx="3810000" cy="685800"/>
          </a:xfrm>
          <a:prstGeom prst="parallelogram">
            <a:avLst>
              <a:gd name="adj" fmla="val 138889"/>
            </a:avLst>
          </a:prstGeom>
          <a:solidFill>
            <a:srgbClr val="EFD933"/>
          </a:solidFill>
          <a:ln w="9525">
            <a:miter lim="800000"/>
            <a:headEnd/>
            <a:tailEnd/>
          </a:ln>
          <a:effectLst/>
          <a:scene3d>
            <a:camera prst="legacyObliqueTopRight"/>
            <a:lightRig rig="legacyFlat2" dir="t"/>
          </a:scene3d>
          <a:sp3d extrusionH="430200" prstMaterial="legacyMatte">
            <a:bevelT w="13500" h="13500" prst="angle"/>
            <a:bevelB w="13500" h="13500" prst="angle"/>
            <a:extrusionClr>
              <a:srgbClr val="EFD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 name="Line 5"/>
          <p:cNvSpPr>
            <a:spLocks noChangeShapeType="1"/>
          </p:cNvSpPr>
          <p:nvPr/>
        </p:nvSpPr>
        <p:spPr bwMode="auto">
          <a:xfrm>
            <a:off x="2850155" y="1911350"/>
            <a:ext cx="0" cy="2819400"/>
          </a:xfrm>
          <a:prstGeom prst="line">
            <a:avLst/>
          </a:prstGeom>
          <a:noFill/>
          <a:ln w="9525">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6"/>
          <p:cNvSpPr>
            <a:spLocks noChangeShapeType="1"/>
          </p:cNvSpPr>
          <p:nvPr/>
        </p:nvSpPr>
        <p:spPr bwMode="auto">
          <a:xfrm>
            <a:off x="2935880" y="1987550"/>
            <a:ext cx="0" cy="2819400"/>
          </a:xfrm>
          <a:prstGeom prst="line">
            <a:avLst/>
          </a:prstGeom>
          <a:noFill/>
          <a:ln w="9525">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7"/>
          <p:cNvSpPr>
            <a:spLocks noChangeShapeType="1"/>
          </p:cNvSpPr>
          <p:nvPr/>
        </p:nvSpPr>
        <p:spPr bwMode="auto">
          <a:xfrm>
            <a:off x="1716680" y="1454150"/>
            <a:ext cx="2460625" cy="350520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8"/>
          <p:cNvSpPr txBox="1">
            <a:spLocks noChangeArrowheads="1"/>
          </p:cNvSpPr>
          <p:nvPr/>
        </p:nvSpPr>
        <p:spPr bwMode="auto">
          <a:xfrm>
            <a:off x="4251917" y="4549775"/>
            <a:ext cx="2390775"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2800" i="1" dirty="0">
                <a:solidFill>
                  <a:srgbClr val="0000CC"/>
                </a:solidFill>
                <a:effectLst>
                  <a:outerShdw blurRad="38100" dist="38100" dir="2700000" algn="tl">
                    <a:srgbClr val="C0C0C0"/>
                  </a:outerShdw>
                </a:effectLst>
                <a:latin typeface="Times New Roman" pitchFamily="18" charset="0"/>
              </a:rPr>
              <a:t>x</a:t>
            </a:r>
            <a:r>
              <a:rPr lang="en-US" sz="2800" dirty="0">
                <a:solidFill>
                  <a:srgbClr val="0000CC"/>
                </a:solidFill>
                <a:effectLst>
                  <a:outerShdw blurRad="38100" dist="38100" dir="2700000" algn="tl">
                    <a:srgbClr val="C0C0C0"/>
                  </a:outerShdw>
                </a:effectLst>
                <a:latin typeface="Times New Roman" pitchFamily="18" charset="0"/>
              </a:rPr>
              <a:t> </a:t>
            </a:r>
            <a:r>
              <a:rPr lang="en-US" sz="2800" dirty="0">
                <a:solidFill>
                  <a:srgbClr val="0000CC"/>
                </a:solidFill>
                <a:effectLst>
                  <a:outerShdw blurRad="38100" dist="38100" dir="2700000" algn="tl">
                    <a:srgbClr val="C0C0C0"/>
                  </a:outerShdw>
                </a:effectLst>
                <a:latin typeface="Times New Roman" pitchFamily="18" charset="0"/>
                <a:sym typeface="Symbol" pitchFamily="18" charset="2"/>
              </a:rPr>
              <a:t> </a:t>
            </a:r>
            <a:r>
              <a:rPr lang="en-US" sz="2800" dirty="0">
                <a:solidFill>
                  <a:srgbClr val="0000CC"/>
                </a:solidFill>
                <a:effectLst>
                  <a:outerShdw blurRad="38100" dist="38100" dir="2700000" algn="tl">
                    <a:srgbClr val="C0C0C0"/>
                  </a:outerShdw>
                </a:effectLst>
                <a:latin typeface="Symbol" pitchFamily="18" charset="2"/>
              </a:rPr>
              <a:t>D</a:t>
            </a:r>
            <a:r>
              <a:rPr lang="en-US" sz="2800" i="1" dirty="0">
                <a:solidFill>
                  <a:srgbClr val="0000CC"/>
                </a:solidFill>
                <a:effectLst>
                  <a:outerShdw blurRad="38100" dist="38100" dir="2700000" algn="tl">
                    <a:srgbClr val="C0C0C0"/>
                  </a:outerShdw>
                </a:effectLst>
                <a:latin typeface="Times New Roman" pitchFamily="18" charset="0"/>
              </a:rPr>
              <a:t>E</a:t>
            </a:r>
            <a:r>
              <a:rPr lang="en-US" sz="2800" dirty="0">
                <a:solidFill>
                  <a:srgbClr val="0000CC"/>
                </a:solidFill>
                <a:effectLst>
                  <a:outerShdw blurRad="38100" dist="38100" dir="2700000" algn="tl">
                    <a:srgbClr val="C0C0C0"/>
                  </a:outerShdw>
                </a:effectLst>
                <a:latin typeface="Times New Roman" pitchFamily="18" charset="0"/>
              </a:rPr>
              <a:t>/</a:t>
            </a:r>
            <a:r>
              <a:rPr lang="en-US" sz="2800" i="1" dirty="0">
                <a:solidFill>
                  <a:srgbClr val="0000CC"/>
                </a:solidFill>
                <a:effectLst>
                  <a:outerShdw blurRad="38100" dist="38100" dir="2700000" algn="tl">
                    <a:srgbClr val="C0C0C0"/>
                  </a:outerShdw>
                </a:effectLst>
                <a:latin typeface="Times New Roman" pitchFamily="18" charset="0"/>
              </a:rPr>
              <a:t>E </a:t>
            </a:r>
            <a:r>
              <a:rPr lang="en-US" sz="2800" dirty="0">
                <a:solidFill>
                  <a:srgbClr val="0000CC"/>
                </a:solidFill>
                <a:effectLst>
                  <a:outerShdw blurRad="38100" dist="38100" dir="2700000" algn="tl">
                    <a:srgbClr val="C0C0C0"/>
                  </a:outerShdw>
                </a:effectLst>
                <a:latin typeface="Times New Roman" pitchFamily="18" charset="0"/>
                <a:sym typeface="Symbol" pitchFamily="18" charset="2"/>
              </a:rPr>
              <a:t> </a:t>
            </a:r>
            <a:r>
              <a:rPr lang="en-US" sz="2800" i="1" dirty="0">
                <a:solidFill>
                  <a:srgbClr val="0000CC"/>
                </a:solidFill>
                <a:effectLst>
                  <a:outerShdw blurRad="38100" dist="38100" dir="2700000" algn="tl">
                    <a:srgbClr val="C0C0C0"/>
                  </a:outerShdw>
                </a:effectLst>
                <a:latin typeface="Times New Roman" pitchFamily="18" charset="0"/>
              </a:rPr>
              <a:t>t</a:t>
            </a:r>
          </a:p>
        </p:txBody>
      </p:sp>
      <p:sp>
        <p:nvSpPr>
          <p:cNvPr id="10" name="Line 9"/>
          <p:cNvSpPr>
            <a:spLocks noChangeShapeType="1"/>
          </p:cNvSpPr>
          <p:nvPr/>
        </p:nvSpPr>
        <p:spPr bwMode="auto">
          <a:xfrm>
            <a:off x="2402480" y="4549775"/>
            <a:ext cx="214312" cy="304800"/>
          </a:xfrm>
          <a:prstGeom prst="line">
            <a:avLst/>
          </a:prstGeom>
          <a:noFill/>
          <a:ln w="28575">
            <a:solidFill>
              <a:schemeClr val="tx1"/>
            </a:solidFill>
            <a:round/>
            <a:headEn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0"/>
          <p:cNvSpPr>
            <a:spLocks noChangeShapeType="1"/>
          </p:cNvSpPr>
          <p:nvPr/>
        </p:nvSpPr>
        <p:spPr bwMode="auto">
          <a:xfrm>
            <a:off x="2697755" y="5006975"/>
            <a:ext cx="214312" cy="304800"/>
          </a:xfrm>
          <a:prstGeom prst="line">
            <a:avLst/>
          </a:prstGeom>
          <a:noFill/>
          <a:ln w="28575">
            <a:solidFill>
              <a:schemeClr val="tx1"/>
            </a:solidFill>
            <a:round/>
            <a:headEnd type="arrow" w="lg"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1"/>
          <p:cNvSpPr>
            <a:spLocks noChangeShapeType="1"/>
          </p:cNvSpPr>
          <p:nvPr/>
        </p:nvSpPr>
        <p:spPr bwMode="auto">
          <a:xfrm flipV="1">
            <a:off x="2631080" y="4845050"/>
            <a:ext cx="295275" cy="1905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Rectangle 12"/>
          <p:cNvSpPr>
            <a:spLocks noChangeArrowheads="1"/>
          </p:cNvSpPr>
          <p:nvPr/>
        </p:nvSpPr>
        <p:spPr bwMode="auto">
          <a:xfrm>
            <a:off x="1848442" y="4821238"/>
            <a:ext cx="736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800">
                <a:solidFill>
                  <a:srgbClr val="0000CC"/>
                </a:solidFill>
                <a:effectLst>
                  <a:outerShdw blurRad="38100" dist="38100" dir="2700000" algn="tl">
                    <a:srgbClr val="C0C0C0"/>
                  </a:outerShdw>
                </a:effectLst>
                <a:latin typeface="Symbol" pitchFamily="18" charset="2"/>
              </a:rPr>
              <a:t>2D</a:t>
            </a:r>
            <a:r>
              <a:rPr lang="en-US" sz="2800" i="1">
                <a:solidFill>
                  <a:srgbClr val="0000CC"/>
                </a:solidFill>
                <a:effectLst>
                  <a:outerShdw blurRad="38100" dist="38100" dir="2700000" algn="tl">
                    <a:srgbClr val="C0C0C0"/>
                  </a:outerShdw>
                </a:effectLst>
                <a:latin typeface="Times New Roman" pitchFamily="18" charset="0"/>
              </a:rPr>
              <a:t>x</a:t>
            </a:r>
          </a:p>
        </p:txBody>
      </p:sp>
      <p:sp>
        <p:nvSpPr>
          <p:cNvPr id="14" name="Line 13"/>
          <p:cNvSpPr>
            <a:spLocks noChangeShapeType="1"/>
          </p:cNvSpPr>
          <p:nvPr/>
        </p:nvSpPr>
        <p:spPr bwMode="auto">
          <a:xfrm flipV="1">
            <a:off x="2545355" y="4730750"/>
            <a:ext cx="295275" cy="1905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4"/>
          <p:cNvSpPr>
            <a:spLocks noChangeShapeType="1"/>
          </p:cNvSpPr>
          <p:nvPr/>
        </p:nvSpPr>
        <p:spPr bwMode="auto">
          <a:xfrm>
            <a:off x="2981917" y="957263"/>
            <a:ext cx="0" cy="990600"/>
          </a:xfrm>
          <a:prstGeom prst="line">
            <a:avLst/>
          </a:prstGeom>
          <a:noFill/>
          <a:ln w="28575">
            <a:solidFill>
              <a:schemeClr val="tx1"/>
            </a:solidFill>
            <a:round/>
            <a:headEnd type="arrow"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Rectangle 15"/>
          <p:cNvSpPr>
            <a:spLocks noChangeArrowheads="1"/>
          </p:cNvSpPr>
          <p:nvPr/>
        </p:nvSpPr>
        <p:spPr bwMode="auto">
          <a:xfrm>
            <a:off x="3066055" y="758825"/>
            <a:ext cx="3413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800" i="1">
                <a:solidFill>
                  <a:srgbClr val="0000CC"/>
                </a:solidFill>
                <a:effectLst>
                  <a:outerShdw blurRad="38100" dist="38100" dir="2700000" algn="tl">
                    <a:srgbClr val="C0C0C0"/>
                  </a:outerShdw>
                </a:effectLst>
                <a:latin typeface="Times New Roman" pitchFamily="18" charset="0"/>
              </a:rPr>
              <a:t>y</a:t>
            </a:r>
          </a:p>
        </p:txBody>
      </p:sp>
      <p:grpSp>
        <p:nvGrpSpPr>
          <p:cNvPr id="17" name="Group 17"/>
          <p:cNvGrpSpPr>
            <a:grpSpLocks/>
          </p:cNvGrpSpPr>
          <p:nvPr/>
        </p:nvGrpSpPr>
        <p:grpSpPr bwMode="auto">
          <a:xfrm>
            <a:off x="4032842" y="1935217"/>
            <a:ext cx="4302125" cy="2438400"/>
            <a:chOff x="2618" y="1536"/>
            <a:chExt cx="2710" cy="1536"/>
          </a:xfrm>
        </p:grpSpPr>
        <p:sp>
          <p:nvSpPr>
            <p:cNvPr id="18" name="Oval 18"/>
            <p:cNvSpPr>
              <a:spLocks noChangeArrowheads="1"/>
            </p:cNvSpPr>
            <p:nvPr/>
          </p:nvSpPr>
          <p:spPr bwMode="auto">
            <a:xfrm rot="3331041">
              <a:off x="2798" y="2232"/>
              <a:ext cx="1536" cy="144"/>
            </a:xfrm>
            <a:prstGeom prst="ellipse">
              <a:avLst/>
            </a:prstGeom>
            <a:gradFill rotWithShape="0">
              <a:gsLst>
                <a:gs pos="0">
                  <a:srgbClr val="0000FF"/>
                </a:gs>
                <a:gs pos="50000">
                  <a:srgbClr val="0000FF">
                    <a:gamma/>
                    <a:shade val="46275"/>
                    <a:invGamma/>
                  </a:srgbClr>
                </a:gs>
                <a:gs pos="100000">
                  <a:srgbClr val="00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9"/>
            <p:cNvSpPr>
              <a:spLocks noChangeShapeType="1"/>
            </p:cNvSpPr>
            <p:nvPr/>
          </p:nvSpPr>
          <p:spPr bwMode="auto">
            <a:xfrm>
              <a:off x="3542" y="1968"/>
              <a:ext cx="0" cy="67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20"/>
            <p:cNvSpPr>
              <a:spLocks noChangeShapeType="1"/>
            </p:cNvSpPr>
            <p:nvPr/>
          </p:nvSpPr>
          <p:spPr bwMode="auto">
            <a:xfrm>
              <a:off x="3590" y="2016"/>
              <a:ext cx="0" cy="67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AutoShape 21"/>
            <p:cNvSpPr>
              <a:spLocks noChangeArrowheads="1"/>
            </p:cNvSpPr>
            <p:nvPr/>
          </p:nvSpPr>
          <p:spPr bwMode="auto">
            <a:xfrm rot="5400000">
              <a:off x="3401" y="2273"/>
              <a:ext cx="328" cy="52"/>
            </a:xfrm>
            <a:prstGeom prst="parallelogram">
              <a:avLst>
                <a:gd name="adj" fmla="val 13240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1" hangingPunct="1"/>
              <a:endParaRPr lang="en-US" sz="2400">
                <a:solidFill>
                  <a:srgbClr val="0000CC"/>
                </a:solidFill>
                <a:latin typeface="Times New Roman" pitchFamily="18" charset="0"/>
              </a:endParaRPr>
            </a:p>
          </p:txBody>
        </p:sp>
        <p:sp>
          <p:nvSpPr>
            <p:cNvPr id="22" name="Line 22"/>
            <p:cNvSpPr>
              <a:spLocks noChangeShapeType="1"/>
            </p:cNvSpPr>
            <p:nvPr/>
          </p:nvSpPr>
          <p:spPr bwMode="auto">
            <a:xfrm flipV="1">
              <a:off x="3840" y="2538"/>
              <a:ext cx="384" cy="144"/>
            </a:xfrm>
            <a:prstGeom prst="line">
              <a:avLst/>
            </a:prstGeom>
            <a:noFill/>
            <a:ln w="19050">
              <a:solidFill>
                <a:srgbClr val="0000FF"/>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3"/>
            <p:cNvSpPr>
              <a:spLocks noChangeShapeType="1"/>
            </p:cNvSpPr>
            <p:nvPr/>
          </p:nvSpPr>
          <p:spPr bwMode="auto">
            <a:xfrm>
              <a:off x="3840" y="2682"/>
              <a:ext cx="384" cy="144"/>
            </a:xfrm>
            <a:prstGeom prst="line">
              <a:avLst/>
            </a:prstGeom>
            <a:noFill/>
            <a:ln w="19050">
              <a:solidFill>
                <a:srgbClr val="0000FF"/>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4"/>
            <p:cNvSpPr>
              <a:spLocks noChangeShapeType="1"/>
            </p:cNvSpPr>
            <p:nvPr/>
          </p:nvSpPr>
          <p:spPr bwMode="auto">
            <a:xfrm flipV="1">
              <a:off x="3274" y="1728"/>
              <a:ext cx="384" cy="144"/>
            </a:xfrm>
            <a:prstGeom prst="line">
              <a:avLst/>
            </a:prstGeom>
            <a:noFill/>
            <a:ln w="19050">
              <a:solidFill>
                <a:srgbClr val="0000FF"/>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25"/>
            <p:cNvSpPr>
              <a:spLocks noChangeShapeType="1"/>
            </p:cNvSpPr>
            <p:nvPr/>
          </p:nvSpPr>
          <p:spPr bwMode="auto">
            <a:xfrm>
              <a:off x="3274" y="1872"/>
              <a:ext cx="384" cy="144"/>
            </a:xfrm>
            <a:prstGeom prst="line">
              <a:avLst/>
            </a:prstGeom>
            <a:noFill/>
            <a:ln w="19050">
              <a:solidFill>
                <a:srgbClr val="0000FF"/>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6"/>
            <p:cNvSpPr>
              <a:spLocks noChangeShapeType="1"/>
            </p:cNvSpPr>
            <p:nvPr/>
          </p:nvSpPr>
          <p:spPr bwMode="auto">
            <a:xfrm flipV="1">
              <a:off x="3590" y="2256"/>
              <a:ext cx="384" cy="0"/>
            </a:xfrm>
            <a:prstGeom prst="line">
              <a:avLst/>
            </a:prstGeom>
            <a:noFill/>
            <a:ln w="9525">
              <a:solidFill>
                <a:srgbClr val="FF0000"/>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7"/>
            <p:cNvSpPr>
              <a:spLocks noChangeShapeType="1"/>
            </p:cNvSpPr>
            <p:nvPr/>
          </p:nvSpPr>
          <p:spPr bwMode="auto">
            <a:xfrm flipV="1">
              <a:off x="3590" y="2352"/>
              <a:ext cx="384" cy="0"/>
            </a:xfrm>
            <a:prstGeom prst="line">
              <a:avLst/>
            </a:prstGeom>
            <a:noFill/>
            <a:ln w="9525">
              <a:solidFill>
                <a:srgbClr val="FF0000"/>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8"/>
            <p:cNvSpPr>
              <a:spLocks noChangeShapeType="1"/>
            </p:cNvSpPr>
            <p:nvPr/>
          </p:nvSpPr>
          <p:spPr bwMode="auto">
            <a:xfrm flipV="1">
              <a:off x="3274" y="1872"/>
              <a:ext cx="432" cy="0"/>
            </a:xfrm>
            <a:prstGeom prst="line">
              <a:avLst/>
            </a:prstGeom>
            <a:noFill/>
            <a:ln w="19050">
              <a:solidFill>
                <a:srgbClr val="0000FF"/>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9"/>
            <p:cNvSpPr>
              <a:spLocks noChangeShapeType="1"/>
            </p:cNvSpPr>
            <p:nvPr/>
          </p:nvSpPr>
          <p:spPr bwMode="auto">
            <a:xfrm flipV="1">
              <a:off x="3840" y="2682"/>
              <a:ext cx="432" cy="0"/>
            </a:xfrm>
            <a:prstGeom prst="line">
              <a:avLst/>
            </a:prstGeom>
            <a:noFill/>
            <a:ln w="19050">
              <a:solidFill>
                <a:srgbClr val="0000FF"/>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Text Box 30"/>
            <p:cNvSpPr txBox="1">
              <a:spLocks noChangeArrowheads="1"/>
            </p:cNvSpPr>
            <p:nvPr/>
          </p:nvSpPr>
          <p:spPr bwMode="auto">
            <a:xfrm>
              <a:off x="3686" y="1536"/>
              <a:ext cx="1066"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0000"/>
                </a:lnSpc>
              </a:pPr>
              <a:r>
                <a:rPr lang="en-US" sz="2400">
                  <a:solidFill>
                    <a:srgbClr val="0000CC"/>
                  </a:solidFill>
                  <a:effectLst>
                    <a:outerShdw blurRad="38100" dist="38100" dir="2700000" algn="tl">
                      <a:srgbClr val="C0C0C0"/>
                    </a:outerShdw>
                  </a:effectLst>
                  <a:latin typeface="Times New Roman" pitchFamily="18" charset="0"/>
                </a:rPr>
                <a:t>coulomb scattered </a:t>
              </a:r>
              <a:r>
                <a:rPr lang="en-US" sz="2400" i="1">
                  <a:solidFill>
                    <a:srgbClr val="0000CC"/>
                  </a:solidFill>
                  <a:effectLst>
                    <a:outerShdw blurRad="38100" dist="38100" dir="2700000" algn="tl">
                      <a:srgbClr val="C0C0C0"/>
                    </a:outerShdw>
                  </a:effectLst>
                  <a:latin typeface="Times New Roman" pitchFamily="18" charset="0"/>
                </a:rPr>
                <a:t>e</a:t>
              </a:r>
              <a:r>
                <a:rPr lang="en-US" sz="2400" baseline="30000">
                  <a:solidFill>
                    <a:srgbClr val="0000CC"/>
                  </a:solidFill>
                  <a:effectLst>
                    <a:outerShdw blurRad="38100" dist="38100" dir="2700000" algn="tl">
                      <a:srgbClr val="C0C0C0"/>
                    </a:outerShdw>
                  </a:effectLst>
                  <a:latin typeface="Symbol" pitchFamily="18" charset="2"/>
                </a:rPr>
                <a:t>-</a:t>
              </a:r>
            </a:p>
          </p:txBody>
        </p:sp>
        <p:sp>
          <p:nvSpPr>
            <p:cNvPr id="31" name="Text Box 31"/>
            <p:cNvSpPr txBox="1">
              <a:spLocks noChangeArrowheads="1"/>
            </p:cNvSpPr>
            <p:nvPr/>
          </p:nvSpPr>
          <p:spPr bwMode="auto">
            <a:xfrm>
              <a:off x="3971" y="2129"/>
              <a:ext cx="11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400">
                  <a:solidFill>
                    <a:srgbClr val="0000CC"/>
                  </a:solidFill>
                  <a:effectLst>
                    <a:outerShdw blurRad="38100" dist="38100" dir="2700000" algn="tl">
                      <a:srgbClr val="C0C0C0"/>
                    </a:outerShdw>
                  </a:effectLst>
                  <a:latin typeface="Times New Roman" pitchFamily="18" charset="0"/>
                </a:rPr>
                <a:t>unspoiled </a:t>
              </a:r>
              <a:r>
                <a:rPr lang="en-US" sz="2400" i="1">
                  <a:solidFill>
                    <a:srgbClr val="0000CC"/>
                  </a:solidFill>
                  <a:effectLst>
                    <a:outerShdw blurRad="38100" dist="38100" dir="2700000" algn="tl">
                      <a:srgbClr val="C0C0C0"/>
                    </a:outerShdw>
                  </a:effectLst>
                  <a:latin typeface="Times New Roman" pitchFamily="18" charset="0"/>
                </a:rPr>
                <a:t>e</a:t>
              </a:r>
              <a:r>
                <a:rPr lang="en-US" sz="2400" baseline="30000">
                  <a:solidFill>
                    <a:srgbClr val="0000CC"/>
                  </a:solidFill>
                  <a:effectLst>
                    <a:outerShdw blurRad="38100" dist="38100" dir="2700000" algn="tl">
                      <a:srgbClr val="C0C0C0"/>
                    </a:outerShdw>
                  </a:effectLst>
                  <a:latin typeface="Symbol" pitchFamily="18" charset="2"/>
                </a:rPr>
                <a:t>-</a:t>
              </a:r>
            </a:p>
          </p:txBody>
        </p:sp>
        <p:sp>
          <p:nvSpPr>
            <p:cNvPr id="32" name="Text Box 32"/>
            <p:cNvSpPr txBox="1">
              <a:spLocks noChangeArrowheads="1"/>
            </p:cNvSpPr>
            <p:nvPr/>
          </p:nvSpPr>
          <p:spPr bwMode="auto">
            <a:xfrm>
              <a:off x="4262" y="2496"/>
              <a:ext cx="1066"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0000"/>
                </a:lnSpc>
              </a:pPr>
              <a:r>
                <a:rPr lang="en-US" sz="2400">
                  <a:solidFill>
                    <a:srgbClr val="0000CC"/>
                  </a:solidFill>
                  <a:effectLst>
                    <a:outerShdw blurRad="38100" dist="38100" dir="2700000" algn="tl">
                      <a:srgbClr val="C0C0C0"/>
                    </a:outerShdw>
                  </a:effectLst>
                  <a:latin typeface="Times New Roman" pitchFamily="18" charset="0"/>
                </a:rPr>
                <a:t>coulomb scattered </a:t>
              </a:r>
              <a:r>
                <a:rPr lang="en-US" sz="2400" i="1">
                  <a:solidFill>
                    <a:srgbClr val="0000CC"/>
                  </a:solidFill>
                  <a:effectLst>
                    <a:outerShdw blurRad="38100" dist="38100" dir="2700000" algn="tl">
                      <a:srgbClr val="C0C0C0"/>
                    </a:outerShdw>
                  </a:effectLst>
                  <a:latin typeface="Times New Roman" pitchFamily="18" charset="0"/>
                </a:rPr>
                <a:t>e</a:t>
              </a:r>
              <a:r>
                <a:rPr lang="en-US" sz="2400" baseline="30000">
                  <a:solidFill>
                    <a:srgbClr val="0000CC"/>
                  </a:solidFill>
                  <a:effectLst>
                    <a:outerShdw blurRad="38100" dist="38100" dir="2700000" algn="tl">
                      <a:srgbClr val="C0C0C0"/>
                    </a:outerShdw>
                  </a:effectLst>
                  <a:latin typeface="Symbol" pitchFamily="18" charset="2"/>
                </a:rPr>
                <a:t>-</a:t>
              </a:r>
            </a:p>
          </p:txBody>
        </p:sp>
        <p:sp>
          <p:nvSpPr>
            <p:cNvPr id="33" name="AutoShape 33"/>
            <p:cNvSpPr>
              <a:spLocks noChangeArrowheads="1"/>
            </p:cNvSpPr>
            <p:nvPr/>
          </p:nvSpPr>
          <p:spPr bwMode="auto">
            <a:xfrm>
              <a:off x="2618" y="2160"/>
              <a:ext cx="694" cy="240"/>
            </a:xfrm>
            <a:prstGeom prst="notchedRightArrow">
              <a:avLst>
                <a:gd name="adj1" fmla="val 50000"/>
                <a:gd name="adj2" fmla="val 72292"/>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 name="Group 34"/>
          <p:cNvGrpSpPr>
            <a:grpSpLocks/>
          </p:cNvGrpSpPr>
          <p:nvPr/>
        </p:nvGrpSpPr>
        <p:grpSpPr bwMode="auto">
          <a:xfrm>
            <a:off x="724492" y="1911350"/>
            <a:ext cx="2287588" cy="2438400"/>
            <a:chOff x="554" y="1226"/>
            <a:chExt cx="1441" cy="1536"/>
          </a:xfrm>
        </p:grpSpPr>
        <p:sp>
          <p:nvSpPr>
            <p:cNvPr id="35" name="Text Box 35"/>
            <p:cNvSpPr txBox="1">
              <a:spLocks noChangeArrowheads="1"/>
            </p:cNvSpPr>
            <p:nvPr/>
          </p:nvSpPr>
          <p:spPr bwMode="auto">
            <a:xfrm>
              <a:off x="554" y="1687"/>
              <a:ext cx="377" cy="4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4000" i="1">
                  <a:solidFill>
                    <a:srgbClr val="0000CC"/>
                  </a:solidFill>
                  <a:effectLst>
                    <a:outerShdw blurRad="38100" dist="38100" dir="2700000" algn="tl">
                      <a:srgbClr val="C0C0C0"/>
                    </a:outerShdw>
                  </a:effectLst>
                  <a:latin typeface="Times New Roman" pitchFamily="18" charset="0"/>
                </a:rPr>
                <a:t>e</a:t>
              </a:r>
              <a:r>
                <a:rPr lang="en-US" sz="4000" baseline="30000">
                  <a:solidFill>
                    <a:srgbClr val="0000CC"/>
                  </a:solidFill>
                  <a:effectLst>
                    <a:outerShdw blurRad="38100" dist="38100" dir="2700000" algn="tl">
                      <a:srgbClr val="C0C0C0"/>
                    </a:outerShdw>
                  </a:effectLst>
                  <a:latin typeface="Symbol" pitchFamily="18" charset="2"/>
                </a:rPr>
                <a:t>-</a:t>
              </a:r>
            </a:p>
          </p:txBody>
        </p:sp>
        <p:sp>
          <p:nvSpPr>
            <p:cNvPr id="36" name="AutoShape 36"/>
            <p:cNvSpPr>
              <a:spLocks noChangeArrowheads="1"/>
            </p:cNvSpPr>
            <p:nvPr/>
          </p:nvSpPr>
          <p:spPr bwMode="auto">
            <a:xfrm>
              <a:off x="926" y="1850"/>
              <a:ext cx="694" cy="240"/>
            </a:xfrm>
            <a:prstGeom prst="notchedRightArrow">
              <a:avLst>
                <a:gd name="adj1" fmla="val 50000"/>
                <a:gd name="adj2" fmla="val 72292"/>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37"/>
            <p:cNvSpPr>
              <a:spLocks noChangeArrowheads="1"/>
            </p:cNvSpPr>
            <p:nvPr/>
          </p:nvSpPr>
          <p:spPr bwMode="auto">
            <a:xfrm rot="3312498">
              <a:off x="1155" y="1922"/>
              <a:ext cx="1536" cy="144"/>
            </a:xfrm>
            <a:prstGeom prst="ellipse">
              <a:avLst/>
            </a:prstGeom>
            <a:gradFill rotWithShape="0">
              <a:gsLst>
                <a:gs pos="0">
                  <a:srgbClr val="0000FF"/>
                </a:gs>
                <a:gs pos="50000">
                  <a:srgbClr val="0000FF">
                    <a:gamma/>
                    <a:shade val="46275"/>
                    <a:invGamma/>
                  </a:srgbClr>
                </a:gs>
                <a:gs pos="100000">
                  <a:srgbClr val="00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8" name="Group 38"/>
          <p:cNvGrpSpPr>
            <a:grpSpLocks/>
          </p:cNvGrpSpPr>
          <p:nvPr/>
        </p:nvGrpSpPr>
        <p:grpSpPr bwMode="auto">
          <a:xfrm>
            <a:off x="3115267" y="4959352"/>
            <a:ext cx="3475039" cy="1258888"/>
            <a:chOff x="2060" y="3146"/>
            <a:chExt cx="2189" cy="793"/>
          </a:xfrm>
        </p:grpSpPr>
        <p:sp>
          <p:nvSpPr>
            <p:cNvPr id="39" name="Text Box 39"/>
            <p:cNvSpPr txBox="1">
              <a:spLocks noChangeArrowheads="1"/>
            </p:cNvSpPr>
            <p:nvPr/>
          </p:nvSpPr>
          <p:spPr bwMode="auto">
            <a:xfrm>
              <a:off x="2676" y="3648"/>
              <a:ext cx="157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dirty="0">
                  <a:solidFill>
                    <a:srgbClr val="0000CC"/>
                  </a:solidFill>
                  <a:effectLst>
                    <a:outerShdw blurRad="38100" dist="38100" dir="2700000" algn="tl">
                      <a:srgbClr val="C0C0C0"/>
                    </a:outerShdw>
                  </a:effectLst>
                  <a:latin typeface="Times New Roman" pitchFamily="18" charset="0"/>
                </a:rPr>
                <a:t>3</a:t>
              </a:r>
              <a:r>
                <a:rPr lang="en-US" sz="2400" dirty="0" smtClean="0">
                  <a:solidFill>
                    <a:srgbClr val="0000CC"/>
                  </a:solidFill>
                  <a:effectLst>
                    <a:outerShdw blurRad="38100" dist="38100" dir="2700000" algn="tl">
                      <a:srgbClr val="C0C0C0"/>
                    </a:outerShdw>
                  </a:effectLst>
                  <a:latin typeface="Times New Roman" pitchFamily="18" charset="0"/>
                </a:rPr>
                <a:t>-</a:t>
              </a:r>
              <a:r>
                <a:rPr lang="en-US" sz="2400" i="1" dirty="0" smtClean="0">
                  <a:solidFill>
                    <a:srgbClr val="0000CC"/>
                  </a:solidFill>
                  <a:effectLst>
                    <a:outerShdw blurRad="38100" dist="38100" dir="2700000" algn="tl">
                      <a:srgbClr val="C0C0C0"/>
                    </a:outerShdw>
                  </a:effectLst>
                  <a:latin typeface="Symbol" pitchFamily="18" charset="2"/>
                </a:rPr>
                <a:t>m</a:t>
              </a:r>
              <a:r>
                <a:rPr lang="en-US" sz="2400" dirty="0" smtClean="0">
                  <a:solidFill>
                    <a:srgbClr val="0000CC"/>
                  </a:solidFill>
                  <a:effectLst>
                    <a:outerShdw blurRad="38100" dist="38100" dir="2700000" algn="tl">
                      <a:srgbClr val="C0C0C0"/>
                    </a:outerShdw>
                  </a:effectLst>
                  <a:latin typeface="Times New Roman" pitchFamily="18" charset="0"/>
                </a:rPr>
                <a:t>m </a:t>
              </a:r>
              <a:r>
                <a:rPr lang="en-US" sz="2400" dirty="0">
                  <a:solidFill>
                    <a:srgbClr val="0000CC"/>
                  </a:solidFill>
                  <a:effectLst>
                    <a:outerShdw blurRad="38100" dist="38100" dir="2700000" algn="tl">
                      <a:srgbClr val="C0C0C0"/>
                    </a:outerShdw>
                  </a:effectLst>
                  <a:latin typeface="Times New Roman" pitchFamily="18" charset="0"/>
                </a:rPr>
                <a:t>thick </a:t>
              </a:r>
              <a:r>
                <a:rPr lang="en-US" sz="2400" dirty="0" smtClean="0">
                  <a:solidFill>
                    <a:srgbClr val="0000CC"/>
                  </a:solidFill>
                  <a:effectLst>
                    <a:outerShdw blurRad="38100" dist="38100" dir="2700000" algn="tl">
                      <a:srgbClr val="C0C0C0"/>
                    </a:outerShdw>
                  </a:effectLst>
                  <a:latin typeface="Times New Roman" pitchFamily="18" charset="0"/>
                </a:rPr>
                <a:t> Al </a:t>
              </a:r>
              <a:r>
                <a:rPr lang="en-US" sz="2400" dirty="0">
                  <a:solidFill>
                    <a:srgbClr val="0000CC"/>
                  </a:solidFill>
                  <a:effectLst>
                    <a:outerShdw blurRad="38100" dist="38100" dir="2700000" algn="tl">
                      <a:srgbClr val="C0C0C0"/>
                    </a:outerShdw>
                  </a:effectLst>
                  <a:latin typeface="Times New Roman" pitchFamily="18" charset="0"/>
                </a:rPr>
                <a:t>foil</a:t>
              </a:r>
            </a:p>
          </p:txBody>
        </p:sp>
        <p:sp>
          <p:nvSpPr>
            <p:cNvPr id="40" name="Freeform 40"/>
            <p:cNvSpPr>
              <a:spLocks/>
            </p:cNvSpPr>
            <p:nvPr/>
          </p:nvSpPr>
          <p:spPr bwMode="auto">
            <a:xfrm>
              <a:off x="2060" y="3146"/>
              <a:ext cx="664" cy="688"/>
            </a:xfrm>
            <a:custGeom>
              <a:avLst/>
              <a:gdLst>
                <a:gd name="T0" fmla="*/ 664 w 664"/>
                <a:gd name="T1" fmla="*/ 672 h 688"/>
                <a:gd name="T2" fmla="*/ 88 w 664"/>
                <a:gd name="T3" fmla="*/ 576 h 688"/>
                <a:gd name="T4" fmla="*/ 136 w 664"/>
                <a:gd name="T5" fmla="*/ 0 h 688"/>
              </a:gdLst>
              <a:ahLst/>
              <a:cxnLst>
                <a:cxn ang="0">
                  <a:pos x="T0" y="T1"/>
                </a:cxn>
                <a:cxn ang="0">
                  <a:pos x="T2" y="T3"/>
                </a:cxn>
                <a:cxn ang="0">
                  <a:pos x="T4" y="T5"/>
                </a:cxn>
              </a:cxnLst>
              <a:rect l="0" t="0" r="r" b="b"/>
              <a:pathLst>
                <a:path w="664" h="688">
                  <a:moveTo>
                    <a:pt x="664" y="672"/>
                  </a:moveTo>
                  <a:cubicBezTo>
                    <a:pt x="420" y="680"/>
                    <a:pt x="176" y="688"/>
                    <a:pt x="88" y="576"/>
                  </a:cubicBezTo>
                  <a:cubicBezTo>
                    <a:pt x="0" y="464"/>
                    <a:pt x="68" y="232"/>
                    <a:pt x="136" y="0"/>
                  </a:cubicBezTo>
                </a:path>
              </a:pathLst>
            </a:custGeom>
            <a:noFill/>
            <a:ln w="19050" cmpd="sng">
              <a:solidFill>
                <a:srgbClr val="00CC00"/>
              </a:solidFill>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 name="Text Box 41"/>
          <p:cNvSpPr txBox="1">
            <a:spLocks noChangeArrowheads="1"/>
          </p:cNvSpPr>
          <p:nvPr/>
        </p:nvSpPr>
        <p:spPr bwMode="auto">
          <a:xfrm>
            <a:off x="4564655" y="1008063"/>
            <a:ext cx="349091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600" dirty="0">
                <a:solidFill>
                  <a:srgbClr val="0000CC"/>
                </a:solidFill>
                <a:latin typeface="Times New Roman" pitchFamily="18" charset="0"/>
              </a:rPr>
              <a:t>P. Emma, M. </a:t>
            </a:r>
            <a:r>
              <a:rPr lang="en-US" sz="1600" dirty="0" err="1">
                <a:solidFill>
                  <a:srgbClr val="0000CC"/>
                </a:solidFill>
                <a:latin typeface="Times New Roman" pitchFamily="18" charset="0"/>
              </a:rPr>
              <a:t>Cornacchia</a:t>
            </a:r>
            <a:r>
              <a:rPr lang="en-US" sz="1600" dirty="0">
                <a:solidFill>
                  <a:srgbClr val="0000CC"/>
                </a:solidFill>
                <a:latin typeface="Times New Roman" pitchFamily="18" charset="0"/>
              </a:rPr>
              <a:t>, K. Bane, Z. Huang, H. </a:t>
            </a:r>
            <a:r>
              <a:rPr lang="en-US" sz="1600" dirty="0" err="1">
                <a:solidFill>
                  <a:srgbClr val="0000CC"/>
                </a:solidFill>
                <a:latin typeface="Times New Roman" pitchFamily="18" charset="0"/>
              </a:rPr>
              <a:t>Schlarb</a:t>
            </a:r>
            <a:r>
              <a:rPr lang="en-US" sz="1600" dirty="0">
                <a:solidFill>
                  <a:srgbClr val="0000CC"/>
                </a:solidFill>
                <a:latin typeface="Times New Roman" pitchFamily="18" charset="0"/>
              </a:rPr>
              <a:t>, G. </a:t>
            </a:r>
            <a:r>
              <a:rPr lang="en-US" sz="1600" dirty="0" err="1">
                <a:solidFill>
                  <a:srgbClr val="0000CC"/>
                </a:solidFill>
                <a:latin typeface="Times New Roman" pitchFamily="18" charset="0"/>
              </a:rPr>
              <a:t>Stupakov</a:t>
            </a:r>
            <a:r>
              <a:rPr lang="en-US" sz="1600" dirty="0">
                <a:solidFill>
                  <a:srgbClr val="0000CC"/>
                </a:solidFill>
                <a:latin typeface="Times New Roman" pitchFamily="18" charset="0"/>
              </a:rPr>
              <a:t>, D. </a:t>
            </a:r>
            <a:r>
              <a:rPr lang="en-US" sz="1600" dirty="0" err="1">
                <a:solidFill>
                  <a:srgbClr val="0000CC"/>
                </a:solidFill>
                <a:latin typeface="Times New Roman" pitchFamily="18" charset="0"/>
              </a:rPr>
              <a:t>Walz</a:t>
            </a:r>
            <a:r>
              <a:rPr lang="en-US" sz="1600" dirty="0">
                <a:solidFill>
                  <a:srgbClr val="0000CC"/>
                </a:solidFill>
                <a:latin typeface="Times New Roman" pitchFamily="18" charset="0"/>
              </a:rPr>
              <a:t> (SLAC)</a:t>
            </a:r>
            <a:endParaRPr lang="en-US" sz="1600" b="1" i="1" dirty="0">
              <a:solidFill>
                <a:srgbClr val="0000CC"/>
              </a:solidFill>
              <a:latin typeface="Times New Roman" pitchFamily="18" charset="0"/>
            </a:endParaRPr>
          </a:p>
        </p:txBody>
      </p:sp>
      <p:sp>
        <p:nvSpPr>
          <p:cNvPr id="42" name="Rectangle 42"/>
          <p:cNvSpPr>
            <a:spLocks noChangeArrowheads="1"/>
          </p:cNvSpPr>
          <p:nvPr/>
        </p:nvSpPr>
        <p:spPr bwMode="auto">
          <a:xfrm>
            <a:off x="4571005" y="701675"/>
            <a:ext cx="2352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i="1" dirty="0">
                <a:solidFill>
                  <a:srgbClr val="0000CC"/>
                </a:solidFill>
              </a:rPr>
              <a:t>PRL</a:t>
            </a:r>
            <a:r>
              <a:rPr lang="en-US" sz="1600" dirty="0">
                <a:solidFill>
                  <a:srgbClr val="0000CC"/>
                </a:solidFill>
              </a:rPr>
              <a:t> </a:t>
            </a:r>
            <a:r>
              <a:rPr lang="en-US" sz="1600" b="1" dirty="0">
                <a:solidFill>
                  <a:srgbClr val="0000CC"/>
                </a:solidFill>
              </a:rPr>
              <a:t>92</a:t>
            </a:r>
            <a:r>
              <a:rPr lang="en-US" sz="1600" dirty="0">
                <a:solidFill>
                  <a:srgbClr val="0000CC"/>
                </a:solidFill>
              </a:rPr>
              <a:t>, 074801 (2004).</a:t>
            </a:r>
          </a:p>
        </p:txBody>
      </p:sp>
    </p:spTree>
    <p:extLst>
      <p:ext uri="{BB962C8B-B14F-4D97-AF65-F5344CB8AC3E}">
        <p14:creationId xmlns:p14="http://schemas.microsoft.com/office/powerpoint/2010/main" val="126840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right)">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rotWithShape="1">
          <a:blip r:embed="rId3"/>
          <a:srcRect l="21514" t="2300" b="38914"/>
          <a:stretch/>
        </p:blipFill>
        <p:spPr bwMode="auto">
          <a:xfrm>
            <a:off x="93662" y="3778250"/>
            <a:ext cx="4025900" cy="2306637"/>
          </a:xfrm>
          <a:prstGeom prst="rect">
            <a:avLst/>
          </a:prstGeom>
          <a:noFill/>
          <a:ln w="28575" cap="flat" cmpd="sng">
            <a:solidFill>
              <a:srgbClr val="00B05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891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4458" y="2346325"/>
            <a:ext cx="85883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20" name="Slide Number Placeholder 3"/>
          <p:cNvSpPr txBox="1">
            <a:spLocks noGrp="1"/>
          </p:cNvSpPr>
          <p:nvPr/>
        </p:nvSpPr>
        <p:spPr bwMode="auto">
          <a:xfrm>
            <a:off x="8442325" y="114300"/>
            <a:ext cx="57626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rIns="54000" bIns="18000" anchor="b"/>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algn="ctr">
              <a:spcBef>
                <a:spcPct val="0"/>
              </a:spcBef>
              <a:buClrTx/>
              <a:buFontTx/>
              <a:buNone/>
            </a:pPr>
            <a:fld id="{638B1661-3549-4302-B14F-D4D3A98CDE30}" type="slidenum">
              <a:rPr lang="en-GB" sz="1000">
                <a:solidFill>
                  <a:schemeClr val="bg1"/>
                </a:solidFill>
              </a:rPr>
              <a:pPr algn="ctr">
                <a:spcBef>
                  <a:spcPct val="0"/>
                </a:spcBef>
                <a:buClrTx/>
                <a:buFontTx/>
                <a:buNone/>
              </a:pPr>
              <a:t>11</a:t>
            </a:fld>
            <a:endParaRPr lang="en-GB" sz="1000">
              <a:solidFill>
                <a:schemeClr val="bg1"/>
              </a:solidFill>
            </a:endParaRPr>
          </a:p>
        </p:txBody>
      </p:sp>
      <p:sp>
        <p:nvSpPr>
          <p:cNvPr id="51" name="Text Box 24"/>
          <p:cNvSpPr txBox="1">
            <a:spLocks noChangeArrowheads="1"/>
          </p:cNvSpPr>
          <p:nvPr/>
        </p:nvSpPr>
        <p:spPr bwMode="auto">
          <a:xfrm>
            <a:off x="1797270" y="2889249"/>
            <a:ext cx="10544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lvl1pPr marL="342900" indent="-342900" eaLnBrk="0" hangingPunct="0">
              <a:defRPr sz="900">
                <a:solidFill>
                  <a:schemeClr val="tx1"/>
                </a:solidFill>
                <a:latin typeface="Arial" charset="0"/>
                <a:ea typeface="ＭＳ Ｐゴシック" charset="-128"/>
              </a:defRPr>
            </a:lvl1pPr>
            <a:lvl2pPr eaLnBrk="0" hangingPunct="0">
              <a:defRPr sz="900">
                <a:solidFill>
                  <a:schemeClr val="tx1"/>
                </a:solidFill>
                <a:latin typeface="Arial" charset="0"/>
                <a:ea typeface="ＭＳ Ｐゴシック" charset="-128"/>
              </a:defRPr>
            </a:lvl2pPr>
            <a:lvl3pPr eaLnBrk="0" hangingPunct="0">
              <a:defRPr sz="900">
                <a:solidFill>
                  <a:schemeClr val="tx1"/>
                </a:solidFill>
                <a:latin typeface="Arial" charset="0"/>
                <a:ea typeface="ＭＳ Ｐゴシック" charset="-128"/>
              </a:defRPr>
            </a:lvl3pPr>
            <a:lvl4pPr eaLnBrk="0" hangingPunct="0">
              <a:defRPr sz="900">
                <a:solidFill>
                  <a:schemeClr val="tx1"/>
                </a:solidFill>
                <a:latin typeface="Arial" charset="0"/>
                <a:ea typeface="ＭＳ Ｐゴシック" charset="-128"/>
              </a:defRPr>
            </a:lvl4pPr>
            <a:lvl5pPr eaLnBrk="0" hangingPunct="0">
              <a:defRPr sz="900">
                <a:solidFill>
                  <a:schemeClr val="tx1"/>
                </a:solidFill>
                <a:latin typeface="Arial" charset="0"/>
                <a:ea typeface="ＭＳ Ｐゴシック" charset="-128"/>
              </a:defRPr>
            </a:lvl5pPr>
            <a:lvl6pPr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charset="-128"/>
              </a:defRPr>
            </a:lvl6pPr>
            <a:lvl7pPr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charset="-128"/>
              </a:defRPr>
            </a:lvl7pPr>
            <a:lvl8pPr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charset="-128"/>
              </a:defRPr>
            </a:lvl8pPr>
            <a:lvl9pPr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charset="-128"/>
              </a:defRPr>
            </a:lvl9pPr>
          </a:lstStyle>
          <a:p>
            <a:pPr algn="ctr" eaLnBrk="1" hangingPunct="1">
              <a:buFont typeface="Wingdings" pitchFamily="2" charset="2"/>
              <a:buNone/>
              <a:defRPr/>
            </a:pPr>
            <a:r>
              <a:rPr lang="en-US" sz="1200" dirty="0"/>
              <a:t>7</a:t>
            </a:r>
            <a:r>
              <a:rPr lang="en-US" sz="1200" dirty="0" smtClean="0"/>
              <a:t> cells</a:t>
            </a:r>
          </a:p>
          <a:p>
            <a:pPr algn="ctr" eaLnBrk="1" hangingPunct="1">
              <a:buFont typeface="Wingdings" pitchFamily="2" charset="2"/>
              <a:buNone/>
              <a:defRPr/>
            </a:pPr>
            <a:r>
              <a:rPr lang="en-US" sz="1200" dirty="0" smtClean="0"/>
              <a:t>(uniform)</a:t>
            </a:r>
            <a:endParaRPr lang="en-GB" sz="1200" dirty="0" smtClean="0"/>
          </a:p>
        </p:txBody>
      </p:sp>
      <p:sp>
        <p:nvSpPr>
          <p:cNvPr id="55" name="Line 17"/>
          <p:cNvSpPr>
            <a:spLocks noChangeShapeType="1"/>
          </p:cNvSpPr>
          <p:nvPr/>
        </p:nvSpPr>
        <p:spPr bwMode="auto">
          <a:xfrm>
            <a:off x="3578225" y="2470150"/>
            <a:ext cx="292100" cy="95250"/>
          </a:xfrm>
          <a:prstGeom prst="line">
            <a:avLst/>
          </a:prstGeom>
          <a:noFill/>
          <a:ln w="38100">
            <a:solidFill>
              <a:srgbClr val="100F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de-DE"/>
          </a:p>
        </p:txBody>
      </p:sp>
      <p:sp>
        <p:nvSpPr>
          <p:cNvPr id="56" name="Line 17"/>
          <p:cNvSpPr>
            <a:spLocks noChangeShapeType="1"/>
          </p:cNvSpPr>
          <p:nvPr/>
        </p:nvSpPr>
        <p:spPr bwMode="auto">
          <a:xfrm flipV="1">
            <a:off x="3000375" y="2470150"/>
            <a:ext cx="292100" cy="123825"/>
          </a:xfrm>
          <a:prstGeom prst="line">
            <a:avLst/>
          </a:prstGeom>
          <a:noFill/>
          <a:ln w="38100">
            <a:solidFill>
              <a:srgbClr val="100F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de-DE"/>
          </a:p>
        </p:txBody>
      </p:sp>
      <p:sp>
        <p:nvSpPr>
          <p:cNvPr id="57" name="Line 20"/>
          <p:cNvSpPr>
            <a:spLocks noChangeShapeType="1"/>
          </p:cNvSpPr>
          <p:nvPr/>
        </p:nvSpPr>
        <p:spPr bwMode="auto">
          <a:xfrm>
            <a:off x="3316288" y="2462213"/>
            <a:ext cx="217487" cy="0"/>
          </a:xfrm>
          <a:prstGeom prst="line">
            <a:avLst/>
          </a:prstGeom>
          <a:noFill/>
          <a:ln w="38100">
            <a:solidFill>
              <a:srgbClr val="100F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de-DE"/>
          </a:p>
        </p:txBody>
      </p:sp>
      <p:sp>
        <p:nvSpPr>
          <p:cNvPr id="58" name="Rectangle 13"/>
          <p:cNvSpPr>
            <a:spLocks noChangeArrowheads="1"/>
          </p:cNvSpPr>
          <p:nvPr/>
        </p:nvSpPr>
        <p:spPr bwMode="auto">
          <a:xfrm>
            <a:off x="3265488" y="2395538"/>
            <a:ext cx="84137" cy="136525"/>
          </a:xfrm>
          <a:prstGeom prst="rect">
            <a:avLst/>
          </a:prstGeom>
          <a:solidFill>
            <a:schemeClr val="accent2"/>
          </a:solidFill>
          <a:ln w="28575">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de-DE"/>
          </a:p>
        </p:txBody>
      </p:sp>
      <p:sp>
        <p:nvSpPr>
          <p:cNvPr id="59" name="Rectangle 13"/>
          <p:cNvSpPr>
            <a:spLocks noChangeArrowheads="1"/>
          </p:cNvSpPr>
          <p:nvPr/>
        </p:nvSpPr>
        <p:spPr bwMode="auto">
          <a:xfrm>
            <a:off x="2965450" y="2508250"/>
            <a:ext cx="84138" cy="136525"/>
          </a:xfrm>
          <a:prstGeom prst="rect">
            <a:avLst/>
          </a:prstGeom>
          <a:solidFill>
            <a:schemeClr val="accent2"/>
          </a:solidFill>
          <a:ln w="28575">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de-DE"/>
          </a:p>
        </p:txBody>
      </p:sp>
      <p:sp>
        <p:nvSpPr>
          <p:cNvPr id="60" name="Rectangle 13"/>
          <p:cNvSpPr>
            <a:spLocks noChangeArrowheads="1"/>
          </p:cNvSpPr>
          <p:nvPr/>
        </p:nvSpPr>
        <p:spPr bwMode="auto">
          <a:xfrm>
            <a:off x="3532188" y="2392363"/>
            <a:ext cx="84137" cy="136525"/>
          </a:xfrm>
          <a:prstGeom prst="rect">
            <a:avLst/>
          </a:prstGeom>
          <a:solidFill>
            <a:schemeClr val="accent2"/>
          </a:solidFill>
          <a:ln w="28575">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de-DE"/>
          </a:p>
        </p:txBody>
      </p:sp>
      <p:sp>
        <p:nvSpPr>
          <p:cNvPr id="61" name="Rectangle 13"/>
          <p:cNvSpPr>
            <a:spLocks noChangeArrowheads="1"/>
          </p:cNvSpPr>
          <p:nvPr/>
        </p:nvSpPr>
        <p:spPr bwMode="auto">
          <a:xfrm>
            <a:off x="3829050" y="2493963"/>
            <a:ext cx="84138" cy="136525"/>
          </a:xfrm>
          <a:prstGeom prst="rect">
            <a:avLst/>
          </a:prstGeom>
          <a:solidFill>
            <a:schemeClr val="accent2"/>
          </a:solidFill>
          <a:ln w="28575">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de-DE"/>
          </a:p>
        </p:txBody>
      </p:sp>
      <p:sp>
        <p:nvSpPr>
          <p:cNvPr id="85" name="Text Box 24"/>
          <p:cNvSpPr txBox="1">
            <a:spLocks noChangeArrowheads="1"/>
          </p:cNvSpPr>
          <p:nvPr/>
        </p:nvSpPr>
        <p:spPr bwMode="auto">
          <a:xfrm>
            <a:off x="3958285" y="2889250"/>
            <a:ext cx="7986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lvl1pPr marL="342900" indent="-342900" eaLnBrk="0" hangingPunct="0">
              <a:defRPr sz="900">
                <a:solidFill>
                  <a:schemeClr val="tx1"/>
                </a:solidFill>
                <a:latin typeface="Arial" charset="0"/>
                <a:ea typeface="ＭＳ Ｐゴシック" charset="-128"/>
              </a:defRPr>
            </a:lvl1pPr>
            <a:lvl2pPr eaLnBrk="0" hangingPunct="0">
              <a:defRPr sz="900">
                <a:solidFill>
                  <a:schemeClr val="tx1"/>
                </a:solidFill>
                <a:latin typeface="Arial" charset="0"/>
                <a:ea typeface="ＭＳ Ｐゴシック" charset="-128"/>
              </a:defRPr>
            </a:lvl2pPr>
            <a:lvl3pPr eaLnBrk="0" hangingPunct="0">
              <a:defRPr sz="900">
                <a:solidFill>
                  <a:schemeClr val="tx1"/>
                </a:solidFill>
                <a:latin typeface="Arial" charset="0"/>
                <a:ea typeface="ＭＳ Ｐゴシック" charset="-128"/>
              </a:defRPr>
            </a:lvl3pPr>
            <a:lvl4pPr eaLnBrk="0" hangingPunct="0">
              <a:defRPr sz="900">
                <a:solidFill>
                  <a:schemeClr val="tx1"/>
                </a:solidFill>
                <a:latin typeface="Arial" charset="0"/>
                <a:ea typeface="ＭＳ Ｐゴシック" charset="-128"/>
              </a:defRPr>
            </a:lvl4pPr>
            <a:lvl5pPr eaLnBrk="0" hangingPunct="0">
              <a:defRPr sz="900">
                <a:solidFill>
                  <a:schemeClr val="tx1"/>
                </a:solidFill>
                <a:latin typeface="Arial" charset="0"/>
                <a:ea typeface="ＭＳ Ｐゴシック" charset="-128"/>
              </a:defRPr>
            </a:lvl5pPr>
            <a:lvl6pPr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charset="-128"/>
              </a:defRPr>
            </a:lvl6pPr>
            <a:lvl7pPr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charset="-128"/>
              </a:defRPr>
            </a:lvl7pPr>
            <a:lvl8pPr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charset="-128"/>
              </a:defRPr>
            </a:lvl8pPr>
            <a:lvl9pPr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charset="-128"/>
              </a:defRPr>
            </a:lvl9pPr>
          </a:lstStyle>
          <a:p>
            <a:pPr algn="ctr" eaLnBrk="1" hangingPunct="1">
              <a:buFont typeface="Wingdings" pitchFamily="2" charset="2"/>
              <a:buNone/>
              <a:defRPr/>
            </a:pPr>
            <a:r>
              <a:rPr lang="en-US" sz="1200" dirty="0" smtClean="0"/>
              <a:t>8cells</a:t>
            </a:r>
          </a:p>
          <a:p>
            <a:pPr algn="ctr" eaLnBrk="1" hangingPunct="1">
              <a:buFont typeface="Wingdings" pitchFamily="2" charset="2"/>
              <a:buNone/>
              <a:defRPr/>
            </a:pPr>
            <a:r>
              <a:rPr lang="en-US" sz="1200" dirty="0" smtClean="0"/>
              <a:t>(uniform)</a:t>
            </a:r>
            <a:endParaRPr lang="en-GB" sz="1200" dirty="0" smtClean="0"/>
          </a:p>
        </p:txBody>
      </p:sp>
      <p:sp>
        <p:nvSpPr>
          <p:cNvPr id="86" name="Text Box 24"/>
          <p:cNvSpPr txBox="1">
            <a:spLocks noChangeArrowheads="1"/>
          </p:cNvSpPr>
          <p:nvPr/>
        </p:nvSpPr>
        <p:spPr bwMode="auto">
          <a:xfrm>
            <a:off x="4756901" y="2889248"/>
            <a:ext cx="10151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lvl1pPr marL="342900" indent="-342900" eaLnBrk="0" hangingPunct="0">
              <a:defRPr sz="900">
                <a:solidFill>
                  <a:schemeClr val="tx1"/>
                </a:solidFill>
                <a:latin typeface="Arial" charset="0"/>
                <a:ea typeface="ＭＳ Ｐゴシック" charset="-128"/>
              </a:defRPr>
            </a:lvl1pPr>
            <a:lvl2pPr eaLnBrk="0" hangingPunct="0">
              <a:defRPr sz="900">
                <a:solidFill>
                  <a:schemeClr val="tx1"/>
                </a:solidFill>
                <a:latin typeface="Arial" charset="0"/>
                <a:ea typeface="ＭＳ Ｐゴシック" charset="-128"/>
              </a:defRPr>
            </a:lvl2pPr>
            <a:lvl3pPr eaLnBrk="0" hangingPunct="0">
              <a:defRPr sz="900">
                <a:solidFill>
                  <a:schemeClr val="tx1"/>
                </a:solidFill>
                <a:latin typeface="Arial" charset="0"/>
                <a:ea typeface="ＭＳ Ｐゴシック" charset="-128"/>
              </a:defRPr>
            </a:lvl3pPr>
            <a:lvl4pPr eaLnBrk="0" hangingPunct="0">
              <a:defRPr sz="900">
                <a:solidFill>
                  <a:schemeClr val="tx1"/>
                </a:solidFill>
                <a:latin typeface="Arial" charset="0"/>
                <a:ea typeface="ＭＳ Ｐゴシック" charset="-128"/>
              </a:defRPr>
            </a:lvl4pPr>
            <a:lvl5pPr eaLnBrk="0" hangingPunct="0">
              <a:defRPr sz="900">
                <a:solidFill>
                  <a:schemeClr val="tx1"/>
                </a:solidFill>
                <a:latin typeface="Arial" charset="0"/>
                <a:ea typeface="ＭＳ Ｐゴシック" charset="-128"/>
              </a:defRPr>
            </a:lvl5pPr>
            <a:lvl6pPr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charset="-128"/>
              </a:defRPr>
            </a:lvl6pPr>
            <a:lvl7pPr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charset="-128"/>
              </a:defRPr>
            </a:lvl7pPr>
            <a:lvl8pPr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charset="-128"/>
              </a:defRPr>
            </a:lvl8pPr>
            <a:lvl9pPr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charset="-128"/>
              </a:defRPr>
            </a:lvl9pPr>
          </a:lstStyle>
          <a:p>
            <a:pPr algn="ctr" eaLnBrk="1" hangingPunct="1">
              <a:buFont typeface="Wingdings" pitchFamily="2" charset="2"/>
              <a:buNone/>
              <a:defRPr/>
            </a:pPr>
            <a:r>
              <a:rPr lang="en-US" sz="1200" dirty="0" smtClean="0"/>
              <a:t>25 cells</a:t>
            </a:r>
          </a:p>
          <a:p>
            <a:pPr algn="ctr" eaLnBrk="1" hangingPunct="1">
              <a:buFont typeface="Wingdings" pitchFamily="2" charset="2"/>
              <a:buNone/>
              <a:defRPr/>
            </a:pPr>
            <a:r>
              <a:rPr lang="en-US" sz="1200" dirty="0" smtClean="0"/>
              <a:t>(tapered)</a:t>
            </a:r>
            <a:endParaRPr lang="en-GB" sz="1200" dirty="0" smtClean="0"/>
          </a:p>
        </p:txBody>
      </p:sp>
      <p:sp>
        <p:nvSpPr>
          <p:cNvPr id="38962" name="Rectangle 1"/>
          <p:cNvSpPr>
            <a:spLocks noChangeArrowheads="1"/>
          </p:cNvSpPr>
          <p:nvPr/>
        </p:nvSpPr>
        <p:spPr bwMode="auto">
          <a:xfrm>
            <a:off x="3307556" y="2555875"/>
            <a:ext cx="258762" cy="177800"/>
          </a:xfrm>
          <a:prstGeom prst="rect">
            <a:avLst/>
          </a:prstGeom>
          <a:solidFill>
            <a:srgbClr val="00B050"/>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p>
            <a:pPr marL="342900" indent="-342900"/>
            <a:endParaRPr lang="de-DE" b="0">
              <a:solidFill>
                <a:srgbClr val="00B050"/>
              </a:solidFill>
            </a:endParaRPr>
          </a:p>
        </p:txBody>
      </p:sp>
      <p:cxnSp>
        <p:nvCxnSpPr>
          <p:cNvPr id="38963" name="Straight Arrow Connector 2"/>
          <p:cNvCxnSpPr>
            <a:cxnSpLocks noChangeShapeType="1"/>
            <a:stCxn id="87042" idx="0"/>
            <a:endCxn id="38962" idx="2"/>
          </p:cNvCxnSpPr>
          <p:nvPr/>
        </p:nvCxnSpPr>
        <p:spPr bwMode="auto">
          <a:xfrm flipV="1">
            <a:off x="2106612" y="2733675"/>
            <a:ext cx="1330325" cy="1044575"/>
          </a:xfrm>
          <a:prstGeom prst="straightConnector1">
            <a:avLst/>
          </a:prstGeom>
          <a:noFill/>
          <a:ln w="28575" algn="ctr">
            <a:solidFill>
              <a:srgbClr val="00B050"/>
            </a:solidFill>
            <a:round/>
            <a:headEnd/>
            <a:tailEnd type="arrow" w="med" len="med"/>
          </a:ln>
          <a:extLst>
            <a:ext uri="{909E8E84-426E-40DD-AFC4-6F175D3DCCD1}">
              <a14:hiddenFill xmlns:a14="http://schemas.microsoft.com/office/drawing/2010/main">
                <a:noFill/>
              </a14:hiddenFill>
            </a:ext>
          </a:extLst>
        </p:spPr>
      </p:cxnSp>
      <p:pic>
        <p:nvPicPr>
          <p:cNvPr id="70" name="Picture 2"/>
          <p:cNvPicPr>
            <a:picLocks noChangeAspect="1" noChangeArrowheads="1"/>
          </p:cNvPicPr>
          <p:nvPr/>
        </p:nvPicPr>
        <p:blipFill rotWithShape="1">
          <a:blip r:embed="rId3"/>
          <a:srcRect l="5989" t="56852" r="4095" b="1276"/>
          <a:stretch/>
        </p:blipFill>
        <p:spPr bwMode="auto">
          <a:xfrm>
            <a:off x="4330725" y="3483782"/>
            <a:ext cx="4589463" cy="1633538"/>
          </a:xfrm>
          <a:prstGeom prst="rect">
            <a:avLst/>
          </a:prstGeom>
          <a:noFill/>
          <a:ln w="28575" cap="flat" cmpd="sng">
            <a:solidFill>
              <a:srgbClr val="00B05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8965" name="Rectangle 13"/>
          <p:cNvSpPr>
            <a:spLocks noChangeArrowheads="1"/>
          </p:cNvSpPr>
          <p:nvPr/>
        </p:nvSpPr>
        <p:spPr bwMode="auto">
          <a:xfrm>
            <a:off x="4330001" y="5312159"/>
            <a:ext cx="4648200" cy="73866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buFont typeface="Wingdings" pitchFamily="2" charset="2"/>
              <a:buNone/>
            </a:pPr>
            <a:r>
              <a:rPr lang="en-US" sz="1400" dirty="0"/>
              <a:t>Hard X-ray self-seeding scheme with single-crystal </a:t>
            </a:r>
            <a:r>
              <a:rPr lang="en-US" sz="1400" dirty="0" err="1"/>
              <a:t>monochromator</a:t>
            </a:r>
            <a:r>
              <a:rPr lang="en-US" sz="1400" dirty="0"/>
              <a:t> can be used </a:t>
            </a:r>
            <a:r>
              <a:rPr lang="en-US" sz="1400" dirty="0" smtClean="0"/>
              <a:t>around 4 </a:t>
            </a:r>
            <a:r>
              <a:rPr lang="en-US" sz="1400" dirty="0" err="1" smtClean="0"/>
              <a:t>keV</a:t>
            </a:r>
            <a:r>
              <a:rPr lang="en-US" sz="1400" dirty="0" smtClean="0"/>
              <a:t> photon energy range</a:t>
            </a:r>
            <a:endParaRPr lang="en-US" sz="1400" dirty="0"/>
          </a:p>
        </p:txBody>
      </p:sp>
      <p:sp>
        <p:nvSpPr>
          <p:cNvPr id="54" name="Title 1"/>
          <p:cNvSpPr txBox="1">
            <a:spLocks/>
          </p:cNvSpPr>
          <p:nvPr/>
        </p:nvSpPr>
        <p:spPr>
          <a:xfrm>
            <a:off x="292100" y="103188"/>
            <a:ext cx="8520113" cy="544512"/>
          </a:xfrm>
          <a:prstGeom prst="rect">
            <a:avLst/>
          </a:prstGeom>
        </p:spPr>
        <p:txBody>
          <a:bodyPr/>
          <a:lst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a:lstStyle>
          <a:p>
            <a:r>
              <a:rPr lang="en-US" dirty="0" smtClean="0"/>
              <a:t>Scheme of 10 TW-power level </a:t>
            </a:r>
            <a:r>
              <a:rPr lang="en-US" dirty="0" err="1" smtClean="0"/>
              <a:t>undulator</a:t>
            </a:r>
            <a:r>
              <a:rPr lang="en-US" dirty="0" smtClean="0"/>
              <a:t> source</a:t>
            </a:r>
            <a:endParaRPr lang="de-DE" dirty="0"/>
          </a:p>
        </p:txBody>
      </p:sp>
      <p:pic>
        <p:nvPicPr>
          <p:cNvPr id="62"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506" y="2328862"/>
            <a:ext cx="85883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2343" y="2328862"/>
            <a:ext cx="85883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Rectangle 13"/>
          <p:cNvSpPr>
            <a:spLocks noChangeArrowheads="1"/>
          </p:cNvSpPr>
          <p:nvPr/>
        </p:nvSpPr>
        <p:spPr bwMode="auto">
          <a:xfrm>
            <a:off x="441703" y="839545"/>
            <a:ext cx="8370510" cy="92333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buFont typeface="Wingdings" pitchFamily="2" charset="2"/>
              <a:buNone/>
            </a:pPr>
            <a:r>
              <a:rPr lang="en-US" sz="1800" dirty="0" smtClean="0"/>
              <a:t>It is feasible to approach 10 TW-power level with baseline EXFEL </a:t>
            </a:r>
            <a:r>
              <a:rPr lang="en-US" sz="1800" dirty="0" err="1" smtClean="0"/>
              <a:t>undulator</a:t>
            </a:r>
            <a:r>
              <a:rPr lang="en-US" sz="1800" dirty="0" smtClean="0"/>
              <a:t> </a:t>
            </a:r>
          </a:p>
          <a:p>
            <a:pPr algn="ctr">
              <a:buFont typeface="Wingdings" pitchFamily="2" charset="2"/>
              <a:buNone/>
            </a:pPr>
            <a:r>
              <a:rPr lang="en-US" sz="1800" dirty="0" smtClean="0"/>
              <a:t>Self-seeding and </a:t>
            </a:r>
            <a:r>
              <a:rPr lang="en-US" sz="1800" dirty="0" err="1" smtClean="0"/>
              <a:t>undulator</a:t>
            </a:r>
            <a:r>
              <a:rPr lang="en-US" sz="1800" dirty="0" smtClean="0"/>
              <a:t> tapering greatly improves FEL efficiency</a:t>
            </a:r>
          </a:p>
          <a:p>
            <a:pPr algn="ctr">
              <a:buFont typeface="Wingdings" pitchFamily="2" charset="2"/>
              <a:buNone/>
            </a:pPr>
            <a:r>
              <a:rPr lang="en-US" sz="1800" dirty="0" smtClean="0"/>
              <a:t>X-ray pulse length control from a slotted foil </a:t>
            </a:r>
            <a:endParaRPr lang="en-US" sz="1800" dirty="0"/>
          </a:p>
        </p:txBody>
      </p:sp>
      <p:sp>
        <p:nvSpPr>
          <p:cNvPr id="25" name="Line 16"/>
          <p:cNvSpPr>
            <a:spLocks noChangeShapeType="1"/>
          </p:cNvSpPr>
          <p:nvPr/>
        </p:nvSpPr>
        <p:spPr bwMode="auto">
          <a:xfrm flipV="1">
            <a:off x="862253" y="2576511"/>
            <a:ext cx="6935493" cy="17464"/>
          </a:xfrm>
          <a:prstGeom prst="line">
            <a:avLst/>
          </a:prstGeom>
          <a:noFill/>
          <a:ln w="38100">
            <a:solidFill>
              <a:srgbClr val="100F2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de-DE"/>
          </a:p>
        </p:txBody>
      </p:sp>
      <p:pic>
        <p:nvPicPr>
          <p:cNvPr id="4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1180" y="2337593"/>
            <a:ext cx="85883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0018" y="2328862"/>
            <a:ext cx="85883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48945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Slide Number Placeholder 3"/>
          <p:cNvSpPr txBox="1">
            <a:spLocks noGrp="1"/>
          </p:cNvSpPr>
          <p:nvPr/>
        </p:nvSpPr>
        <p:spPr bwMode="auto">
          <a:xfrm>
            <a:off x="8442325" y="114300"/>
            <a:ext cx="57626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rIns="54000" bIns="18000" anchor="b"/>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algn="ctr">
              <a:spcBef>
                <a:spcPct val="0"/>
              </a:spcBef>
              <a:buClrTx/>
              <a:buFontTx/>
              <a:buNone/>
            </a:pPr>
            <a:fld id="{03A505F3-5AD6-4F2E-A691-81D135C37A2D}" type="slidenum">
              <a:rPr lang="en-GB" sz="1000">
                <a:solidFill>
                  <a:schemeClr val="bg1"/>
                </a:solidFill>
              </a:rPr>
              <a:pPr algn="ctr">
                <a:spcBef>
                  <a:spcPct val="0"/>
                </a:spcBef>
                <a:buClrTx/>
                <a:buFontTx/>
                <a:buNone/>
              </a:pPr>
              <a:t>12</a:t>
            </a:fld>
            <a:endParaRPr lang="en-GB" sz="1000">
              <a:solidFill>
                <a:schemeClr val="bg1"/>
              </a:solidFill>
            </a:endParaRPr>
          </a:p>
        </p:txBody>
      </p:sp>
      <p:sp>
        <p:nvSpPr>
          <p:cNvPr id="62" name="Title 1"/>
          <p:cNvSpPr txBox="1">
            <a:spLocks/>
          </p:cNvSpPr>
          <p:nvPr/>
        </p:nvSpPr>
        <p:spPr>
          <a:xfrm>
            <a:off x="292100" y="103188"/>
            <a:ext cx="8520113" cy="544512"/>
          </a:xfrm>
          <a:prstGeom prst="rect">
            <a:avLst/>
          </a:prstGeom>
        </p:spPr>
        <p:txBody>
          <a:bodyPr/>
          <a:lst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a:lstStyle>
          <a:p>
            <a:r>
              <a:rPr lang="en-US" dirty="0" smtClean="0"/>
              <a:t>FEL simulations</a:t>
            </a:r>
            <a:endParaRPr lang="de-DE" dirty="0"/>
          </a:p>
        </p:txBody>
      </p:sp>
      <p:sp>
        <p:nvSpPr>
          <p:cNvPr id="3" name="TextBox 2"/>
          <p:cNvSpPr txBox="1"/>
          <p:nvPr/>
        </p:nvSpPr>
        <p:spPr>
          <a:xfrm>
            <a:off x="1150277" y="928696"/>
            <a:ext cx="6916591" cy="2554545"/>
          </a:xfrm>
          <a:prstGeom prst="rect">
            <a:avLst/>
          </a:prstGeom>
          <a:noFill/>
        </p:spPr>
        <p:txBody>
          <a:bodyPr wrap="square" rtlCol="0">
            <a:spAutoFit/>
          </a:bodyPr>
          <a:lstStyle/>
          <a:p>
            <a:r>
              <a:rPr lang="en-US" sz="2000" dirty="0" smtClean="0"/>
              <a:t>After the electron beam passes through the </a:t>
            </a:r>
            <a:r>
              <a:rPr lang="en-US" sz="2000" dirty="0" err="1" smtClean="0"/>
              <a:t>emittance</a:t>
            </a:r>
            <a:r>
              <a:rPr lang="en-US" sz="2000" dirty="0" smtClean="0"/>
              <a:t>-spoiling foil, one unspoiled time slice with good </a:t>
            </a:r>
            <a:r>
              <a:rPr lang="en-US" sz="2000" dirty="0" err="1" smtClean="0"/>
              <a:t>emittance</a:t>
            </a:r>
            <a:r>
              <a:rPr lang="en-US" sz="2000" dirty="0" smtClean="0"/>
              <a:t> will contribute to FEL lasing. Following the self-seeding setup, the electron bunch amplifies the seed in the last part of </a:t>
            </a:r>
            <a:r>
              <a:rPr lang="en-US" sz="2000" dirty="0" err="1" smtClean="0"/>
              <a:t>undulator</a:t>
            </a:r>
            <a:r>
              <a:rPr lang="en-US" sz="2000" dirty="0" smtClean="0"/>
              <a:t>. It is partly tapered post saturation, to increase the efficiency. Tapering is implemented by changing the K parameter of the </a:t>
            </a:r>
            <a:r>
              <a:rPr lang="en-US" sz="2000" dirty="0" err="1" smtClean="0"/>
              <a:t>undulator</a:t>
            </a:r>
            <a:r>
              <a:rPr lang="en-US" sz="2000" dirty="0" smtClean="0"/>
              <a:t>  segment by segment according to tapering law</a:t>
            </a:r>
          </a:p>
        </p:txBody>
      </p:sp>
      <p:pic>
        <p:nvPicPr>
          <p:cNvPr id="3074" name="Picture 2" descr="C:\Documents and Settings\saldin\Desktop\Graph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543" y="3426381"/>
            <a:ext cx="4076994" cy="2858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6269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FEL </a:t>
            </a:r>
            <a:r>
              <a:rPr lang="de-DE" dirty="0" err="1" smtClean="0"/>
              <a:t>simulations</a:t>
            </a:r>
            <a:endParaRPr lang="de-DE" dirty="0"/>
          </a:p>
        </p:txBody>
      </p:sp>
      <p:pic>
        <p:nvPicPr>
          <p:cNvPr id="3074" name="Picture 2" descr="C:\Documents and Settings\saldin\Desktop\Graph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503" y="978372"/>
            <a:ext cx="4464184" cy="313016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Documents and Settings\saldin\Desktop\Graph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43" y="1020003"/>
            <a:ext cx="4345436" cy="30468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0190" y="4085008"/>
            <a:ext cx="3324386" cy="584775"/>
          </a:xfrm>
          <a:prstGeom prst="rect">
            <a:avLst/>
          </a:prstGeom>
          <a:noFill/>
        </p:spPr>
        <p:txBody>
          <a:bodyPr wrap="square" rtlCol="0">
            <a:spAutoFit/>
          </a:bodyPr>
          <a:lstStyle/>
          <a:p>
            <a:r>
              <a:rPr lang="en-US" dirty="0" smtClean="0"/>
              <a:t>Final output. Power  after seeding and tapering</a:t>
            </a:r>
            <a:endParaRPr lang="en-US" dirty="0"/>
          </a:p>
        </p:txBody>
      </p:sp>
      <p:sp>
        <p:nvSpPr>
          <p:cNvPr id="5" name="TextBox 4"/>
          <p:cNvSpPr txBox="1"/>
          <p:nvPr/>
        </p:nvSpPr>
        <p:spPr>
          <a:xfrm>
            <a:off x="5246176" y="4131174"/>
            <a:ext cx="3518116" cy="584775"/>
          </a:xfrm>
          <a:prstGeom prst="rect">
            <a:avLst/>
          </a:prstGeom>
          <a:noFill/>
        </p:spPr>
        <p:txBody>
          <a:bodyPr wrap="square" rtlCol="0">
            <a:spAutoFit/>
          </a:bodyPr>
          <a:lstStyle/>
          <a:p>
            <a:r>
              <a:rPr lang="en-US" dirty="0" smtClean="0"/>
              <a:t>Final output. Energy of output pulses as a function on </a:t>
            </a:r>
            <a:r>
              <a:rPr lang="en-US" dirty="0" err="1" smtClean="0"/>
              <a:t>undulator</a:t>
            </a:r>
            <a:r>
              <a:rPr lang="en-US" dirty="0" smtClean="0"/>
              <a:t> length</a:t>
            </a:r>
            <a:endParaRPr lang="en-US" dirty="0"/>
          </a:p>
        </p:txBody>
      </p:sp>
      <p:sp>
        <p:nvSpPr>
          <p:cNvPr id="6" name="TextBox 5"/>
          <p:cNvSpPr txBox="1"/>
          <p:nvPr/>
        </p:nvSpPr>
        <p:spPr>
          <a:xfrm>
            <a:off x="1394847" y="5238427"/>
            <a:ext cx="6137329" cy="584775"/>
          </a:xfrm>
          <a:prstGeom prst="rect">
            <a:avLst/>
          </a:prstGeom>
          <a:noFill/>
        </p:spPr>
        <p:txBody>
          <a:bodyPr wrap="square" rtlCol="0">
            <a:spAutoFit/>
          </a:bodyPr>
          <a:lstStyle/>
          <a:p>
            <a:r>
              <a:rPr lang="en-US" dirty="0" smtClean="0"/>
              <a:t>The grey lines refer to single shot realization, the black line refers to the average over a hundred realizations</a:t>
            </a:r>
            <a:endParaRPr lang="en-US" dirty="0"/>
          </a:p>
        </p:txBody>
      </p:sp>
    </p:spTree>
    <p:extLst>
      <p:ext uri="{BB962C8B-B14F-4D97-AF65-F5344CB8AC3E}">
        <p14:creationId xmlns:p14="http://schemas.microsoft.com/office/powerpoint/2010/main" val="3642937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TW-power level </a:t>
            </a:r>
            <a:r>
              <a:rPr lang="en-US" dirty="0" err="1" smtClean="0"/>
              <a:t>undulator</a:t>
            </a:r>
            <a:r>
              <a:rPr lang="en-US" dirty="0" smtClean="0"/>
              <a:t> source. Conclusion</a:t>
            </a:r>
            <a:endParaRPr lang="en-US" dirty="0"/>
          </a:p>
        </p:txBody>
      </p:sp>
      <p:sp>
        <p:nvSpPr>
          <p:cNvPr id="5" name="TextBox 4"/>
          <p:cNvSpPr txBox="1"/>
          <p:nvPr/>
        </p:nvSpPr>
        <p:spPr>
          <a:xfrm>
            <a:off x="488198" y="3688597"/>
            <a:ext cx="8128862" cy="1323439"/>
          </a:xfrm>
          <a:prstGeom prst="rect">
            <a:avLst/>
          </a:prstGeom>
          <a:noFill/>
        </p:spPr>
        <p:txBody>
          <a:bodyPr wrap="square" rtlCol="0">
            <a:spAutoFit/>
          </a:bodyPr>
          <a:lstStyle/>
          <a:p>
            <a:r>
              <a:rPr lang="en-US" sz="2000" dirty="0" smtClean="0"/>
              <a:t>Parameters of the accelerator complex and the availability of long baseline </a:t>
            </a:r>
            <a:r>
              <a:rPr lang="en-US" sz="2000" dirty="0" err="1" smtClean="0"/>
              <a:t>undulators</a:t>
            </a:r>
            <a:r>
              <a:rPr lang="en-US" sz="2000" dirty="0" smtClean="0"/>
              <a:t> at the European XFEL offers the opportunity to build 10 TW-power level source with additional cost only about 2 MEUR</a:t>
            </a:r>
            <a:endParaRPr lang="en-US" sz="2000" dirty="0"/>
          </a:p>
        </p:txBody>
      </p:sp>
      <p:sp>
        <p:nvSpPr>
          <p:cNvPr id="8" name="TextBox 7"/>
          <p:cNvSpPr txBox="1"/>
          <p:nvPr/>
        </p:nvSpPr>
        <p:spPr>
          <a:xfrm>
            <a:off x="488198" y="1119357"/>
            <a:ext cx="7663912" cy="1631216"/>
          </a:xfrm>
          <a:prstGeom prst="rect">
            <a:avLst/>
          </a:prstGeom>
          <a:noFill/>
        </p:spPr>
        <p:txBody>
          <a:bodyPr wrap="square" rtlCol="0">
            <a:spAutoFit/>
          </a:bodyPr>
          <a:lstStyle/>
          <a:p>
            <a:r>
              <a:rPr lang="en-US" sz="2000" dirty="0" smtClean="0"/>
              <a:t>Exploiting start-to-end simulations of the European </a:t>
            </a:r>
            <a:r>
              <a:rPr lang="en-US" sz="2000" dirty="0" err="1" smtClean="0"/>
              <a:t>XFEl</a:t>
            </a:r>
            <a:r>
              <a:rPr lang="en-US" sz="2000" dirty="0" smtClean="0"/>
              <a:t> baseline, we demonstrate here that it is possible to achieve up to a 100-fold increase in peak power of the X-ray pulses: the X-ray beam would be delivered in 10 </a:t>
            </a:r>
            <a:r>
              <a:rPr lang="en-US" sz="2000" dirty="0" err="1" smtClean="0"/>
              <a:t>fs</a:t>
            </a:r>
            <a:r>
              <a:rPr lang="en-US" sz="2000" dirty="0" smtClean="0"/>
              <a:t>-long pulses with 50 </a:t>
            </a:r>
            <a:r>
              <a:rPr lang="en-US" sz="2000" dirty="0" err="1" smtClean="0"/>
              <a:t>mJ</a:t>
            </a:r>
            <a:r>
              <a:rPr lang="en-US" sz="2000" dirty="0" smtClean="0"/>
              <a:t> energy each at photon energy around 4 </a:t>
            </a:r>
            <a:r>
              <a:rPr lang="en-US" sz="2000" dirty="0" err="1" smtClean="0"/>
              <a:t>keV</a:t>
            </a:r>
            <a:r>
              <a:rPr lang="en-US" sz="2000" dirty="0" smtClean="0"/>
              <a:t>.</a:t>
            </a:r>
            <a:endParaRPr lang="en-US" sz="2000" dirty="0"/>
          </a:p>
        </p:txBody>
      </p:sp>
    </p:spTree>
    <p:extLst>
      <p:ext uri="{BB962C8B-B14F-4D97-AF65-F5344CB8AC3E}">
        <p14:creationId xmlns:p14="http://schemas.microsoft.com/office/powerpoint/2010/main" val="3610079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Critique of present European XFEL layout </a:t>
            </a:r>
            <a:endParaRPr lang="en-US" dirty="0"/>
          </a:p>
        </p:txBody>
      </p:sp>
      <p:sp>
        <p:nvSpPr>
          <p:cNvPr id="4" name="TextBox 3"/>
          <p:cNvSpPr txBox="1"/>
          <p:nvPr/>
        </p:nvSpPr>
        <p:spPr>
          <a:xfrm>
            <a:off x="565688" y="1061633"/>
            <a:ext cx="7950630" cy="1200329"/>
          </a:xfrm>
          <a:prstGeom prst="rect">
            <a:avLst/>
          </a:prstGeom>
          <a:noFill/>
        </p:spPr>
        <p:txBody>
          <a:bodyPr wrap="square" rtlCol="0">
            <a:spAutoFit/>
          </a:bodyPr>
          <a:lstStyle/>
          <a:p>
            <a:r>
              <a:rPr lang="en-US" sz="2400" dirty="0" smtClean="0"/>
              <a:t>However, the present layout of the </a:t>
            </a:r>
            <a:r>
              <a:rPr lang="en-US" sz="2400" dirty="0" err="1" smtClean="0"/>
              <a:t>undulator</a:t>
            </a:r>
            <a:r>
              <a:rPr lang="en-US" sz="2400" dirty="0" smtClean="0"/>
              <a:t> sources and of the SPB </a:t>
            </a:r>
            <a:r>
              <a:rPr lang="en-US" sz="2400" dirty="0" err="1" smtClean="0"/>
              <a:t>beamline</a:t>
            </a:r>
            <a:r>
              <a:rPr lang="en-US" sz="2400" dirty="0" smtClean="0"/>
              <a:t> does not allow for a successful exploitation of such potential.</a:t>
            </a:r>
            <a:endParaRPr lang="en-US" sz="2400" dirty="0"/>
          </a:p>
        </p:txBody>
      </p:sp>
      <p:sp>
        <p:nvSpPr>
          <p:cNvPr id="5" name="TextBox 4"/>
          <p:cNvSpPr txBox="1"/>
          <p:nvPr/>
        </p:nvSpPr>
        <p:spPr>
          <a:xfrm>
            <a:off x="565688" y="3053167"/>
            <a:ext cx="7873139" cy="1938992"/>
          </a:xfrm>
          <a:prstGeom prst="rect">
            <a:avLst/>
          </a:prstGeom>
          <a:noFill/>
        </p:spPr>
        <p:txBody>
          <a:bodyPr wrap="square" rtlCol="0">
            <a:spAutoFit/>
          </a:bodyPr>
          <a:lstStyle/>
          <a:p>
            <a:r>
              <a:rPr lang="en-US" sz="2400" dirty="0" smtClean="0"/>
              <a:t>In fact, due to the very long distance between the source and the SPB instrument (about 1 km) one suffers major diffraction effects, leading to 100-fold decrease in </a:t>
            </a:r>
            <a:r>
              <a:rPr lang="en-US" sz="2400" dirty="0" err="1" smtClean="0"/>
              <a:t>fluence</a:t>
            </a:r>
            <a:r>
              <a:rPr lang="en-US" sz="2400" dirty="0" smtClean="0"/>
              <a:t>  at photon energy 3 </a:t>
            </a:r>
            <a:r>
              <a:rPr lang="en-US" sz="2400" dirty="0" err="1" smtClean="0"/>
              <a:t>keV</a:t>
            </a:r>
            <a:r>
              <a:rPr lang="en-US" sz="2400" dirty="0" smtClean="0"/>
              <a:t>,  ideal for single bio-molecular imaging</a:t>
            </a:r>
            <a:endParaRPr lang="en-US" sz="2400" dirty="0"/>
          </a:p>
        </p:txBody>
      </p:sp>
    </p:spTree>
    <p:extLst>
      <p:ext uri="{BB962C8B-B14F-4D97-AF65-F5344CB8AC3E}">
        <p14:creationId xmlns:p14="http://schemas.microsoft.com/office/powerpoint/2010/main" val="2561889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XFEL layout (from TDR 2006)</a:t>
            </a:r>
            <a:endParaRPr lang="de-DE" dirty="0"/>
          </a:p>
        </p:txBody>
      </p:sp>
      <p:sp>
        <p:nvSpPr>
          <p:cNvPr id="4" name="Line 2"/>
          <p:cNvSpPr>
            <a:spLocks noChangeShapeType="1"/>
          </p:cNvSpPr>
          <p:nvPr/>
        </p:nvSpPr>
        <p:spPr bwMode="auto">
          <a:xfrm>
            <a:off x="5564188" y="3505200"/>
            <a:ext cx="2763837" cy="3175"/>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 name="Freeform 3"/>
          <p:cNvSpPr>
            <a:spLocks/>
          </p:cNvSpPr>
          <p:nvPr/>
        </p:nvSpPr>
        <p:spPr bwMode="auto">
          <a:xfrm>
            <a:off x="828675" y="2250620"/>
            <a:ext cx="7556500" cy="1844675"/>
          </a:xfrm>
          <a:custGeom>
            <a:avLst/>
            <a:gdLst>
              <a:gd name="T0" fmla="*/ 0 w 4760"/>
              <a:gd name="T1" fmla="*/ 1162 h 1162"/>
              <a:gd name="T2" fmla="*/ 333 w 4760"/>
              <a:gd name="T3" fmla="*/ 1162 h 1162"/>
              <a:gd name="T4" fmla="*/ 4760 w 4760"/>
              <a:gd name="T5" fmla="*/ 0 h 1162"/>
            </a:gdLst>
            <a:ahLst/>
            <a:cxnLst>
              <a:cxn ang="0">
                <a:pos x="T0" y="T1"/>
              </a:cxn>
              <a:cxn ang="0">
                <a:pos x="T2" y="T3"/>
              </a:cxn>
              <a:cxn ang="0">
                <a:pos x="T4" y="T5"/>
              </a:cxn>
            </a:cxnLst>
            <a:rect l="0" t="0" r="r" b="b"/>
            <a:pathLst>
              <a:path w="4760" h="1162">
                <a:moveTo>
                  <a:pt x="0" y="1162"/>
                </a:moveTo>
                <a:lnTo>
                  <a:pt x="333" y="1162"/>
                </a:lnTo>
                <a:lnTo>
                  <a:pt x="4760" y="0"/>
                </a:lnTo>
              </a:path>
            </a:pathLst>
          </a:custGeom>
          <a:noFill/>
          <a:ln w="76200" cap="flat" cmpd="sng">
            <a:solidFill>
              <a:srgbClr val="FD930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Wingdings" charset="2"/>
              <a:buChar char="n"/>
              <a:defRPr/>
            </a:pPr>
            <a:endParaRPr lang="de-DE"/>
          </a:p>
        </p:txBody>
      </p:sp>
      <p:sp>
        <p:nvSpPr>
          <p:cNvPr id="6" name="Freeform 4"/>
          <p:cNvSpPr>
            <a:spLocks/>
          </p:cNvSpPr>
          <p:nvPr/>
        </p:nvSpPr>
        <p:spPr bwMode="auto">
          <a:xfrm>
            <a:off x="835025" y="4063354"/>
            <a:ext cx="7580313" cy="628650"/>
          </a:xfrm>
          <a:custGeom>
            <a:avLst/>
            <a:gdLst>
              <a:gd name="T0" fmla="*/ 0 w 4775"/>
              <a:gd name="T1" fmla="*/ 0 h 396"/>
              <a:gd name="T2" fmla="*/ 3312 w 4775"/>
              <a:gd name="T3" fmla="*/ 0 h 396"/>
              <a:gd name="T4" fmla="*/ 4775 w 4775"/>
              <a:gd name="T5" fmla="*/ 396 h 396"/>
              <a:gd name="connsiteX0" fmla="*/ 0 w 10000"/>
              <a:gd name="connsiteY0" fmla="*/ 0 h 10000"/>
              <a:gd name="connsiteX1" fmla="*/ 6324 w 10000"/>
              <a:gd name="connsiteY1" fmla="*/ 217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0"/>
                </a:moveTo>
                <a:lnTo>
                  <a:pt x="6324" y="217"/>
                </a:lnTo>
                <a:cubicBezTo>
                  <a:pt x="7345" y="3550"/>
                  <a:pt x="8979" y="6667"/>
                  <a:pt x="10000" y="10000"/>
                </a:cubicBezTo>
              </a:path>
            </a:pathLst>
          </a:custGeom>
          <a:noFill/>
          <a:ln w="76200" cap="flat"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Wingdings" charset="2"/>
              <a:buChar char="n"/>
              <a:defRPr/>
            </a:pPr>
            <a:endParaRPr lang="de-DE"/>
          </a:p>
        </p:txBody>
      </p:sp>
      <p:sp>
        <p:nvSpPr>
          <p:cNvPr id="7" name="Freeform 5"/>
          <p:cNvSpPr>
            <a:spLocks/>
          </p:cNvSpPr>
          <p:nvPr/>
        </p:nvSpPr>
        <p:spPr bwMode="auto">
          <a:xfrm>
            <a:off x="820738" y="2883654"/>
            <a:ext cx="7507287" cy="1198562"/>
          </a:xfrm>
          <a:custGeom>
            <a:avLst/>
            <a:gdLst>
              <a:gd name="T0" fmla="*/ 0 w 4742"/>
              <a:gd name="T1" fmla="*/ 770 h 770"/>
              <a:gd name="T2" fmla="*/ 349 w 4742"/>
              <a:gd name="T3" fmla="*/ 770 h 770"/>
              <a:gd name="T4" fmla="*/ 1811 w 4742"/>
              <a:gd name="T5" fmla="*/ 378 h 770"/>
              <a:gd name="T6" fmla="*/ 3331 w 4742"/>
              <a:gd name="T7" fmla="*/ 378 h 770"/>
              <a:gd name="T8" fmla="*/ 4742 w 4742"/>
              <a:gd name="T9" fmla="*/ 0 h 770"/>
              <a:gd name="connsiteX0" fmla="*/ 0 w 10000"/>
              <a:gd name="connsiteY0" fmla="*/ 10000 h 10000"/>
              <a:gd name="connsiteX1" fmla="*/ 736 w 10000"/>
              <a:gd name="connsiteY1" fmla="*/ 10000 h 10000"/>
              <a:gd name="connsiteX2" fmla="*/ 3819 w 10000"/>
              <a:gd name="connsiteY2" fmla="*/ 4909 h 10000"/>
              <a:gd name="connsiteX3" fmla="*/ 6079 w 10000"/>
              <a:gd name="connsiteY3" fmla="*/ 4909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736" y="10000"/>
                </a:lnTo>
                <a:lnTo>
                  <a:pt x="3819" y="4909"/>
                </a:lnTo>
                <a:lnTo>
                  <a:pt x="6079" y="4909"/>
                </a:lnTo>
                <a:cubicBezTo>
                  <a:pt x="7071" y="3273"/>
                  <a:pt x="9008" y="1636"/>
                  <a:pt x="10000" y="0"/>
                </a:cubicBezTo>
              </a:path>
            </a:pathLst>
          </a:custGeom>
          <a:noFill/>
          <a:ln w="76200" cap="flat"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Wingdings" charset="2"/>
              <a:buChar char="n"/>
              <a:defRPr/>
            </a:pPr>
            <a:endParaRPr lang="de-DE"/>
          </a:p>
        </p:txBody>
      </p:sp>
      <p:grpSp>
        <p:nvGrpSpPr>
          <p:cNvPr id="8" name="Group 6"/>
          <p:cNvGrpSpPr>
            <a:grpSpLocks/>
          </p:cNvGrpSpPr>
          <p:nvPr/>
        </p:nvGrpSpPr>
        <p:grpSpPr bwMode="auto">
          <a:xfrm>
            <a:off x="3665538" y="4028281"/>
            <a:ext cx="1028700" cy="90488"/>
            <a:chOff x="2217" y="3874"/>
            <a:chExt cx="648" cy="74"/>
          </a:xfrm>
        </p:grpSpPr>
        <p:sp>
          <p:nvSpPr>
            <p:cNvPr id="9" name="Rectangle 7"/>
            <p:cNvSpPr>
              <a:spLocks noChangeArrowheads="1"/>
            </p:cNvSpPr>
            <p:nvPr/>
          </p:nvSpPr>
          <p:spPr bwMode="auto">
            <a:xfrm>
              <a:off x="2217" y="3874"/>
              <a:ext cx="648" cy="73"/>
            </a:xfrm>
            <a:prstGeom prst="rect">
              <a:avLst/>
            </a:prstGeom>
            <a:solidFill>
              <a:schemeClr val="bg1"/>
            </a:solidFill>
            <a:ln w="19050">
              <a:solidFill>
                <a:srgbClr val="00206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 name="Line 8"/>
            <p:cNvSpPr>
              <a:spLocks noChangeShapeType="1"/>
            </p:cNvSpPr>
            <p:nvPr/>
          </p:nvSpPr>
          <p:spPr bwMode="auto">
            <a:xfrm>
              <a:off x="223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 name="Line 9"/>
            <p:cNvSpPr>
              <a:spLocks noChangeShapeType="1"/>
            </p:cNvSpPr>
            <p:nvPr/>
          </p:nvSpPr>
          <p:spPr bwMode="auto">
            <a:xfrm>
              <a:off x="226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 name="Line 10"/>
            <p:cNvSpPr>
              <a:spLocks noChangeShapeType="1"/>
            </p:cNvSpPr>
            <p:nvPr/>
          </p:nvSpPr>
          <p:spPr bwMode="auto">
            <a:xfrm>
              <a:off x="229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3" name="Line 11"/>
            <p:cNvSpPr>
              <a:spLocks noChangeShapeType="1"/>
            </p:cNvSpPr>
            <p:nvPr/>
          </p:nvSpPr>
          <p:spPr bwMode="auto">
            <a:xfrm>
              <a:off x="232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 name="Line 12"/>
            <p:cNvSpPr>
              <a:spLocks noChangeShapeType="1"/>
            </p:cNvSpPr>
            <p:nvPr/>
          </p:nvSpPr>
          <p:spPr bwMode="auto">
            <a:xfrm>
              <a:off x="235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5" name="Line 13"/>
            <p:cNvSpPr>
              <a:spLocks noChangeShapeType="1"/>
            </p:cNvSpPr>
            <p:nvPr/>
          </p:nvSpPr>
          <p:spPr bwMode="auto">
            <a:xfrm>
              <a:off x="238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6" name="Line 14"/>
            <p:cNvSpPr>
              <a:spLocks noChangeShapeType="1"/>
            </p:cNvSpPr>
            <p:nvPr/>
          </p:nvSpPr>
          <p:spPr bwMode="auto">
            <a:xfrm>
              <a:off x="241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 name="Line 15"/>
            <p:cNvSpPr>
              <a:spLocks noChangeShapeType="1"/>
            </p:cNvSpPr>
            <p:nvPr/>
          </p:nvSpPr>
          <p:spPr bwMode="auto">
            <a:xfrm>
              <a:off x="244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8" name="Line 16"/>
            <p:cNvSpPr>
              <a:spLocks noChangeShapeType="1"/>
            </p:cNvSpPr>
            <p:nvPr/>
          </p:nvSpPr>
          <p:spPr bwMode="auto">
            <a:xfrm>
              <a:off x="247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 name="Line 17"/>
            <p:cNvSpPr>
              <a:spLocks noChangeShapeType="1"/>
            </p:cNvSpPr>
            <p:nvPr/>
          </p:nvSpPr>
          <p:spPr bwMode="auto">
            <a:xfrm>
              <a:off x="250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 name="Line 18"/>
            <p:cNvSpPr>
              <a:spLocks noChangeShapeType="1"/>
            </p:cNvSpPr>
            <p:nvPr/>
          </p:nvSpPr>
          <p:spPr bwMode="auto">
            <a:xfrm>
              <a:off x="253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 name="Line 19"/>
            <p:cNvSpPr>
              <a:spLocks noChangeShapeType="1"/>
            </p:cNvSpPr>
            <p:nvPr/>
          </p:nvSpPr>
          <p:spPr bwMode="auto">
            <a:xfrm>
              <a:off x="256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2" name="Line 20"/>
            <p:cNvSpPr>
              <a:spLocks noChangeShapeType="1"/>
            </p:cNvSpPr>
            <p:nvPr/>
          </p:nvSpPr>
          <p:spPr bwMode="auto">
            <a:xfrm>
              <a:off x="259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 name="Line 21"/>
            <p:cNvSpPr>
              <a:spLocks noChangeShapeType="1"/>
            </p:cNvSpPr>
            <p:nvPr/>
          </p:nvSpPr>
          <p:spPr bwMode="auto">
            <a:xfrm>
              <a:off x="262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4" name="Line 22"/>
            <p:cNvSpPr>
              <a:spLocks noChangeShapeType="1"/>
            </p:cNvSpPr>
            <p:nvPr/>
          </p:nvSpPr>
          <p:spPr bwMode="auto">
            <a:xfrm>
              <a:off x="265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5" name="Line 23"/>
            <p:cNvSpPr>
              <a:spLocks noChangeShapeType="1"/>
            </p:cNvSpPr>
            <p:nvPr/>
          </p:nvSpPr>
          <p:spPr bwMode="auto">
            <a:xfrm>
              <a:off x="268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6" name="Line 24"/>
            <p:cNvSpPr>
              <a:spLocks noChangeShapeType="1"/>
            </p:cNvSpPr>
            <p:nvPr/>
          </p:nvSpPr>
          <p:spPr bwMode="auto">
            <a:xfrm>
              <a:off x="271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7" name="Line 25"/>
            <p:cNvSpPr>
              <a:spLocks noChangeShapeType="1"/>
            </p:cNvSpPr>
            <p:nvPr/>
          </p:nvSpPr>
          <p:spPr bwMode="auto">
            <a:xfrm>
              <a:off x="274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8" name="Line 26"/>
            <p:cNvSpPr>
              <a:spLocks noChangeShapeType="1"/>
            </p:cNvSpPr>
            <p:nvPr/>
          </p:nvSpPr>
          <p:spPr bwMode="auto">
            <a:xfrm>
              <a:off x="277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9" name="Line 27"/>
            <p:cNvSpPr>
              <a:spLocks noChangeShapeType="1"/>
            </p:cNvSpPr>
            <p:nvPr/>
          </p:nvSpPr>
          <p:spPr bwMode="auto">
            <a:xfrm>
              <a:off x="280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 name="Line 28"/>
            <p:cNvSpPr>
              <a:spLocks noChangeShapeType="1"/>
            </p:cNvSpPr>
            <p:nvPr/>
          </p:nvSpPr>
          <p:spPr bwMode="auto">
            <a:xfrm>
              <a:off x="283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31" name="Line 29"/>
          <p:cNvSpPr>
            <a:spLocks noChangeShapeType="1"/>
          </p:cNvSpPr>
          <p:nvPr/>
        </p:nvSpPr>
        <p:spPr bwMode="auto">
          <a:xfrm flipV="1">
            <a:off x="5025910" y="4057838"/>
            <a:ext cx="3619500" cy="14288"/>
          </a:xfrm>
          <a:prstGeom prst="line">
            <a:avLst/>
          </a:prstGeom>
          <a:noFill/>
          <a:ln w="76200">
            <a:solidFill>
              <a:srgbClr val="FD930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2" name="Line 30"/>
          <p:cNvSpPr>
            <a:spLocks noChangeShapeType="1"/>
          </p:cNvSpPr>
          <p:nvPr/>
        </p:nvSpPr>
        <p:spPr bwMode="auto">
          <a:xfrm flipV="1">
            <a:off x="7392988" y="4497388"/>
            <a:ext cx="677862" cy="3175"/>
          </a:xfrm>
          <a:prstGeom prst="line">
            <a:avLst/>
          </a:prstGeom>
          <a:noFill/>
          <a:ln w="762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nvGrpSpPr>
          <p:cNvPr id="33" name="Group 31"/>
          <p:cNvGrpSpPr>
            <a:grpSpLocks/>
          </p:cNvGrpSpPr>
          <p:nvPr/>
        </p:nvGrpSpPr>
        <p:grpSpPr bwMode="auto">
          <a:xfrm rot="-897601">
            <a:off x="2049978" y="3704971"/>
            <a:ext cx="1169987" cy="90487"/>
            <a:chOff x="2621" y="1728"/>
            <a:chExt cx="737" cy="57"/>
          </a:xfrm>
        </p:grpSpPr>
        <p:sp>
          <p:nvSpPr>
            <p:cNvPr id="34" name="Rectangle 32"/>
            <p:cNvSpPr>
              <a:spLocks noChangeArrowheads="1"/>
            </p:cNvSpPr>
            <p:nvPr/>
          </p:nvSpPr>
          <p:spPr bwMode="auto">
            <a:xfrm>
              <a:off x="2621" y="1728"/>
              <a:ext cx="737" cy="56"/>
            </a:xfrm>
            <a:prstGeom prst="rect">
              <a:avLst/>
            </a:prstGeom>
            <a:solidFill>
              <a:schemeClr val="bg1"/>
            </a:solidFill>
            <a:ln w="19050">
              <a:solidFill>
                <a:srgbClr val="00206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5" name="Line 33"/>
            <p:cNvSpPr>
              <a:spLocks noChangeShapeType="1"/>
            </p:cNvSpPr>
            <p:nvPr/>
          </p:nvSpPr>
          <p:spPr bwMode="auto">
            <a:xfrm>
              <a:off x="264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6" name="Line 34"/>
            <p:cNvSpPr>
              <a:spLocks noChangeShapeType="1"/>
            </p:cNvSpPr>
            <p:nvPr/>
          </p:nvSpPr>
          <p:spPr bwMode="auto">
            <a:xfrm>
              <a:off x="267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7" name="Line 35"/>
            <p:cNvSpPr>
              <a:spLocks noChangeShapeType="1"/>
            </p:cNvSpPr>
            <p:nvPr/>
          </p:nvSpPr>
          <p:spPr bwMode="auto">
            <a:xfrm>
              <a:off x="270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8" name="Line 36"/>
            <p:cNvSpPr>
              <a:spLocks noChangeShapeType="1"/>
            </p:cNvSpPr>
            <p:nvPr/>
          </p:nvSpPr>
          <p:spPr bwMode="auto">
            <a:xfrm>
              <a:off x="273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9" name="Line 37"/>
            <p:cNvSpPr>
              <a:spLocks noChangeShapeType="1"/>
            </p:cNvSpPr>
            <p:nvPr/>
          </p:nvSpPr>
          <p:spPr bwMode="auto">
            <a:xfrm>
              <a:off x="276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0" name="Line 38"/>
            <p:cNvSpPr>
              <a:spLocks noChangeShapeType="1"/>
            </p:cNvSpPr>
            <p:nvPr/>
          </p:nvSpPr>
          <p:spPr bwMode="auto">
            <a:xfrm>
              <a:off x="279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1" name="Line 39"/>
            <p:cNvSpPr>
              <a:spLocks noChangeShapeType="1"/>
            </p:cNvSpPr>
            <p:nvPr/>
          </p:nvSpPr>
          <p:spPr bwMode="auto">
            <a:xfrm>
              <a:off x="282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2" name="Line 40"/>
            <p:cNvSpPr>
              <a:spLocks noChangeShapeType="1"/>
            </p:cNvSpPr>
            <p:nvPr/>
          </p:nvSpPr>
          <p:spPr bwMode="auto">
            <a:xfrm>
              <a:off x="285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3" name="Line 41"/>
            <p:cNvSpPr>
              <a:spLocks noChangeShapeType="1"/>
            </p:cNvSpPr>
            <p:nvPr/>
          </p:nvSpPr>
          <p:spPr bwMode="auto">
            <a:xfrm>
              <a:off x="288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 name="Line 42"/>
            <p:cNvSpPr>
              <a:spLocks noChangeShapeType="1"/>
            </p:cNvSpPr>
            <p:nvPr/>
          </p:nvSpPr>
          <p:spPr bwMode="auto">
            <a:xfrm>
              <a:off x="291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5" name="Line 43"/>
            <p:cNvSpPr>
              <a:spLocks noChangeShapeType="1"/>
            </p:cNvSpPr>
            <p:nvPr/>
          </p:nvSpPr>
          <p:spPr bwMode="auto">
            <a:xfrm>
              <a:off x="294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6" name="Line 44"/>
            <p:cNvSpPr>
              <a:spLocks noChangeShapeType="1"/>
            </p:cNvSpPr>
            <p:nvPr/>
          </p:nvSpPr>
          <p:spPr bwMode="auto">
            <a:xfrm>
              <a:off x="297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 name="Line 45"/>
            <p:cNvSpPr>
              <a:spLocks noChangeShapeType="1"/>
            </p:cNvSpPr>
            <p:nvPr/>
          </p:nvSpPr>
          <p:spPr bwMode="auto">
            <a:xfrm>
              <a:off x="300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8" name="Line 46"/>
            <p:cNvSpPr>
              <a:spLocks noChangeShapeType="1"/>
            </p:cNvSpPr>
            <p:nvPr/>
          </p:nvSpPr>
          <p:spPr bwMode="auto">
            <a:xfrm>
              <a:off x="303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9" name="Line 47"/>
            <p:cNvSpPr>
              <a:spLocks noChangeShapeType="1"/>
            </p:cNvSpPr>
            <p:nvPr/>
          </p:nvSpPr>
          <p:spPr bwMode="auto">
            <a:xfrm>
              <a:off x="306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0" name="Line 48"/>
            <p:cNvSpPr>
              <a:spLocks noChangeShapeType="1"/>
            </p:cNvSpPr>
            <p:nvPr/>
          </p:nvSpPr>
          <p:spPr bwMode="auto">
            <a:xfrm>
              <a:off x="309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 name="Line 49"/>
            <p:cNvSpPr>
              <a:spLocks noChangeShapeType="1"/>
            </p:cNvSpPr>
            <p:nvPr/>
          </p:nvSpPr>
          <p:spPr bwMode="auto">
            <a:xfrm>
              <a:off x="312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2" name="Line 50"/>
            <p:cNvSpPr>
              <a:spLocks noChangeShapeType="1"/>
            </p:cNvSpPr>
            <p:nvPr/>
          </p:nvSpPr>
          <p:spPr bwMode="auto">
            <a:xfrm>
              <a:off x="315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3" name="Line 51"/>
            <p:cNvSpPr>
              <a:spLocks noChangeShapeType="1"/>
            </p:cNvSpPr>
            <p:nvPr/>
          </p:nvSpPr>
          <p:spPr bwMode="auto">
            <a:xfrm>
              <a:off x="318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4" name="Line 52"/>
            <p:cNvSpPr>
              <a:spLocks noChangeShapeType="1"/>
            </p:cNvSpPr>
            <p:nvPr/>
          </p:nvSpPr>
          <p:spPr bwMode="auto">
            <a:xfrm>
              <a:off x="321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5" name="Line 53"/>
            <p:cNvSpPr>
              <a:spLocks noChangeShapeType="1"/>
            </p:cNvSpPr>
            <p:nvPr/>
          </p:nvSpPr>
          <p:spPr bwMode="auto">
            <a:xfrm>
              <a:off x="324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6" name="Line 54"/>
            <p:cNvSpPr>
              <a:spLocks noChangeShapeType="1"/>
            </p:cNvSpPr>
            <p:nvPr/>
          </p:nvSpPr>
          <p:spPr bwMode="auto">
            <a:xfrm>
              <a:off x="327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7" name="Line 55"/>
            <p:cNvSpPr>
              <a:spLocks noChangeShapeType="1"/>
            </p:cNvSpPr>
            <p:nvPr/>
          </p:nvSpPr>
          <p:spPr bwMode="auto">
            <a:xfrm>
              <a:off x="330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8" name="Line 56"/>
            <p:cNvSpPr>
              <a:spLocks noChangeShapeType="1"/>
            </p:cNvSpPr>
            <p:nvPr/>
          </p:nvSpPr>
          <p:spPr bwMode="auto">
            <a:xfrm>
              <a:off x="333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59" name="Rectangle 57"/>
          <p:cNvSpPr>
            <a:spLocks noChangeArrowheads="1"/>
          </p:cNvSpPr>
          <p:nvPr/>
        </p:nvSpPr>
        <p:spPr bwMode="auto">
          <a:xfrm>
            <a:off x="65088" y="1087438"/>
            <a:ext cx="6372225" cy="49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2600">
                <a:solidFill>
                  <a:srgbClr val="000080"/>
                </a:solidFill>
                <a:latin typeface="Helvetica" charset="0"/>
              </a:rPr>
              <a:t>XFEL Photon Beam Transport Systems</a:t>
            </a:r>
          </a:p>
        </p:txBody>
      </p:sp>
      <p:sp>
        <p:nvSpPr>
          <p:cNvPr id="60" name="Rectangle 58"/>
          <p:cNvSpPr>
            <a:spLocks noChangeArrowheads="1"/>
          </p:cNvSpPr>
          <p:nvPr/>
        </p:nvSpPr>
        <p:spPr bwMode="auto">
          <a:xfrm>
            <a:off x="3644362" y="4318879"/>
            <a:ext cx="1048989"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buFont typeface="Wingdings" pitchFamily="2" charset="2"/>
              <a:buNone/>
            </a:pPr>
            <a:r>
              <a:rPr lang="en-US" sz="1800" dirty="0">
                <a:solidFill>
                  <a:srgbClr val="002060"/>
                </a:solidFill>
                <a:latin typeface="Helvetica" charset="0"/>
              </a:rPr>
              <a:t>SASE 1</a:t>
            </a:r>
          </a:p>
        </p:txBody>
      </p:sp>
      <p:sp>
        <p:nvSpPr>
          <p:cNvPr id="61" name="Rectangle 59"/>
          <p:cNvSpPr>
            <a:spLocks noChangeArrowheads="1"/>
          </p:cNvSpPr>
          <p:nvPr/>
        </p:nvSpPr>
        <p:spPr bwMode="auto">
          <a:xfrm>
            <a:off x="1957388" y="3235325"/>
            <a:ext cx="9969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None/>
            </a:pPr>
            <a:r>
              <a:rPr lang="en-US" sz="1800">
                <a:solidFill>
                  <a:srgbClr val="002060"/>
                </a:solidFill>
                <a:latin typeface="Helvetica" charset="0"/>
              </a:rPr>
              <a:t>SASE 2</a:t>
            </a:r>
          </a:p>
        </p:txBody>
      </p:sp>
      <p:sp>
        <p:nvSpPr>
          <p:cNvPr id="62" name="Rectangle 60"/>
          <p:cNvSpPr>
            <a:spLocks noChangeArrowheads="1"/>
          </p:cNvSpPr>
          <p:nvPr/>
        </p:nvSpPr>
        <p:spPr bwMode="auto">
          <a:xfrm>
            <a:off x="6048375" y="4418013"/>
            <a:ext cx="99695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800">
                <a:solidFill>
                  <a:srgbClr val="002060"/>
                </a:solidFill>
                <a:latin typeface="Helvetica" charset="0"/>
              </a:rPr>
              <a:t>SASE 3</a:t>
            </a:r>
          </a:p>
        </p:txBody>
      </p:sp>
      <p:sp>
        <p:nvSpPr>
          <p:cNvPr id="63" name="Oval 61"/>
          <p:cNvSpPr>
            <a:spLocks noChangeArrowheads="1"/>
          </p:cNvSpPr>
          <p:nvPr/>
        </p:nvSpPr>
        <p:spPr bwMode="auto">
          <a:xfrm>
            <a:off x="5316538" y="3411538"/>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64" name="Oval 62"/>
          <p:cNvSpPr>
            <a:spLocks noChangeArrowheads="1"/>
          </p:cNvSpPr>
          <p:nvPr/>
        </p:nvSpPr>
        <p:spPr bwMode="auto">
          <a:xfrm>
            <a:off x="1352550" y="4044950"/>
            <a:ext cx="152400" cy="152400"/>
          </a:xfrm>
          <a:prstGeom prst="ellipse">
            <a:avLst/>
          </a:prstGeom>
          <a:solidFill>
            <a:srgbClr val="FF00FF"/>
          </a:solidFill>
          <a:ln w="28575">
            <a:solidFill>
              <a:schemeClr val="bg1"/>
            </a:solidFill>
            <a:round/>
            <a:headEnd/>
            <a:tailEnd/>
          </a:ln>
        </p:spPr>
        <p:txBody>
          <a:bodyPr wrap="none" anchor="ctr"/>
          <a:lstStyle/>
          <a:p>
            <a:endParaRPr lang="de-DE"/>
          </a:p>
        </p:txBody>
      </p:sp>
      <p:sp>
        <p:nvSpPr>
          <p:cNvPr id="65" name="Oval 63"/>
          <p:cNvSpPr>
            <a:spLocks noChangeArrowheads="1"/>
          </p:cNvSpPr>
          <p:nvPr/>
        </p:nvSpPr>
        <p:spPr bwMode="auto">
          <a:xfrm>
            <a:off x="1360488" y="5338763"/>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66" name="Oval 64"/>
          <p:cNvSpPr>
            <a:spLocks noChangeArrowheads="1"/>
          </p:cNvSpPr>
          <p:nvPr/>
        </p:nvSpPr>
        <p:spPr bwMode="auto">
          <a:xfrm>
            <a:off x="5564188" y="4054475"/>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67" name="Oval 65"/>
          <p:cNvSpPr>
            <a:spLocks noChangeArrowheads="1"/>
          </p:cNvSpPr>
          <p:nvPr/>
        </p:nvSpPr>
        <p:spPr bwMode="auto">
          <a:xfrm>
            <a:off x="3629025" y="3435350"/>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68" name="Text Box 66"/>
          <p:cNvSpPr txBox="1">
            <a:spLocks noChangeArrowheads="1"/>
          </p:cNvSpPr>
          <p:nvPr/>
        </p:nvSpPr>
        <p:spPr bwMode="auto">
          <a:xfrm>
            <a:off x="5691188" y="2541588"/>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chemeClr val="accent2"/>
                </a:solidFill>
                <a:latin typeface="Helvetica" charset="0"/>
              </a:rPr>
              <a:t>XTD6</a:t>
            </a:r>
          </a:p>
        </p:txBody>
      </p:sp>
      <p:sp>
        <p:nvSpPr>
          <p:cNvPr id="69" name="Text Box 67"/>
          <p:cNvSpPr txBox="1">
            <a:spLocks noChangeArrowheads="1"/>
          </p:cNvSpPr>
          <p:nvPr/>
        </p:nvSpPr>
        <p:spPr bwMode="auto">
          <a:xfrm>
            <a:off x="6453188" y="3806825"/>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chemeClr val="accent2"/>
                </a:solidFill>
                <a:latin typeface="Helvetica" charset="0"/>
              </a:rPr>
              <a:t>XTD9</a:t>
            </a:r>
          </a:p>
        </p:txBody>
      </p:sp>
      <p:sp>
        <p:nvSpPr>
          <p:cNvPr id="70" name="Text Box 68"/>
          <p:cNvSpPr txBox="1">
            <a:spLocks noChangeArrowheads="1"/>
          </p:cNvSpPr>
          <p:nvPr/>
        </p:nvSpPr>
        <p:spPr bwMode="auto">
          <a:xfrm>
            <a:off x="7569200" y="4737100"/>
            <a:ext cx="738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chemeClr val="accent2"/>
                </a:solidFill>
                <a:latin typeface="Helvetica" charset="0"/>
              </a:rPr>
              <a:t>XTD10</a:t>
            </a:r>
          </a:p>
        </p:txBody>
      </p:sp>
      <p:sp>
        <p:nvSpPr>
          <p:cNvPr id="72" name="Oval 70"/>
          <p:cNvSpPr>
            <a:spLocks noChangeArrowheads="1"/>
          </p:cNvSpPr>
          <p:nvPr/>
        </p:nvSpPr>
        <p:spPr bwMode="auto">
          <a:xfrm>
            <a:off x="1360488" y="5033963"/>
            <a:ext cx="152400" cy="152400"/>
          </a:xfrm>
          <a:prstGeom prst="ellipse">
            <a:avLst/>
          </a:prstGeom>
          <a:solidFill>
            <a:srgbClr val="FF00FF"/>
          </a:solidFill>
          <a:ln w="28575">
            <a:solidFill>
              <a:schemeClr val="bg1"/>
            </a:solidFill>
            <a:round/>
            <a:headEnd/>
            <a:tailEnd/>
          </a:ln>
        </p:spPr>
        <p:txBody>
          <a:bodyPr wrap="none" anchor="ctr"/>
          <a:lstStyle/>
          <a:p>
            <a:endParaRPr lang="de-DE"/>
          </a:p>
        </p:txBody>
      </p:sp>
      <p:sp>
        <p:nvSpPr>
          <p:cNvPr id="73" name="Rectangle 71"/>
          <p:cNvSpPr>
            <a:spLocks noChangeArrowheads="1"/>
          </p:cNvSpPr>
          <p:nvPr/>
        </p:nvSpPr>
        <p:spPr bwMode="auto">
          <a:xfrm>
            <a:off x="1512888" y="4943475"/>
            <a:ext cx="1703387" cy="33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Electron switch</a:t>
            </a:r>
          </a:p>
        </p:txBody>
      </p:sp>
      <p:sp>
        <p:nvSpPr>
          <p:cNvPr id="74" name="Rectangle 72"/>
          <p:cNvSpPr>
            <a:spLocks noChangeArrowheads="1"/>
          </p:cNvSpPr>
          <p:nvPr/>
        </p:nvSpPr>
        <p:spPr bwMode="auto">
          <a:xfrm>
            <a:off x="1512888" y="5249863"/>
            <a:ext cx="1552575" cy="33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Electron bend</a:t>
            </a:r>
          </a:p>
        </p:txBody>
      </p:sp>
      <p:grpSp>
        <p:nvGrpSpPr>
          <p:cNvPr id="75" name="Group 73"/>
          <p:cNvGrpSpPr>
            <a:grpSpLocks/>
          </p:cNvGrpSpPr>
          <p:nvPr/>
        </p:nvGrpSpPr>
        <p:grpSpPr bwMode="auto">
          <a:xfrm rot="685013">
            <a:off x="6258245" y="4261378"/>
            <a:ext cx="803275" cy="90488"/>
            <a:chOff x="2730" y="3504"/>
            <a:chExt cx="506" cy="57"/>
          </a:xfrm>
        </p:grpSpPr>
        <p:sp>
          <p:nvSpPr>
            <p:cNvPr id="76" name="Rectangle 74"/>
            <p:cNvSpPr>
              <a:spLocks noChangeArrowheads="1"/>
            </p:cNvSpPr>
            <p:nvPr/>
          </p:nvSpPr>
          <p:spPr bwMode="auto">
            <a:xfrm>
              <a:off x="2730" y="3504"/>
              <a:ext cx="506" cy="56"/>
            </a:xfrm>
            <a:prstGeom prst="rect">
              <a:avLst/>
            </a:prstGeom>
            <a:solidFill>
              <a:schemeClr val="bg1"/>
            </a:solidFill>
            <a:ln w="19050">
              <a:solidFill>
                <a:srgbClr val="00206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7" name="Line 75"/>
            <p:cNvSpPr>
              <a:spLocks noChangeShapeType="1"/>
            </p:cNvSpPr>
            <p:nvPr/>
          </p:nvSpPr>
          <p:spPr bwMode="auto">
            <a:xfrm>
              <a:off x="275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8" name="Line 76"/>
            <p:cNvSpPr>
              <a:spLocks noChangeShapeType="1"/>
            </p:cNvSpPr>
            <p:nvPr/>
          </p:nvSpPr>
          <p:spPr bwMode="auto">
            <a:xfrm>
              <a:off x="278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9" name="Line 77"/>
            <p:cNvSpPr>
              <a:spLocks noChangeShapeType="1"/>
            </p:cNvSpPr>
            <p:nvPr/>
          </p:nvSpPr>
          <p:spPr bwMode="auto">
            <a:xfrm>
              <a:off x="281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0" name="Line 78"/>
            <p:cNvSpPr>
              <a:spLocks noChangeShapeType="1"/>
            </p:cNvSpPr>
            <p:nvPr/>
          </p:nvSpPr>
          <p:spPr bwMode="auto">
            <a:xfrm>
              <a:off x="284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1" name="Line 79"/>
            <p:cNvSpPr>
              <a:spLocks noChangeShapeType="1"/>
            </p:cNvSpPr>
            <p:nvPr/>
          </p:nvSpPr>
          <p:spPr bwMode="auto">
            <a:xfrm>
              <a:off x="287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2" name="Line 80"/>
            <p:cNvSpPr>
              <a:spLocks noChangeShapeType="1"/>
            </p:cNvSpPr>
            <p:nvPr/>
          </p:nvSpPr>
          <p:spPr bwMode="auto">
            <a:xfrm>
              <a:off x="290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3" name="Line 81"/>
            <p:cNvSpPr>
              <a:spLocks noChangeShapeType="1"/>
            </p:cNvSpPr>
            <p:nvPr/>
          </p:nvSpPr>
          <p:spPr bwMode="auto">
            <a:xfrm>
              <a:off x="293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4" name="Line 82"/>
            <p:cNvSpPr>
              <a:spLocks noChangeShapeType="1"/>
            </p:cNvSpPr>
            <p:nvPr/>
          </p:nvSpPr>
          <p:spPr bwMode="auto">
            <a:xfrm>
              <a:off x="296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5" name="Line 83"/>
            <p:cNvSpPr>
              <a:spLocks noChangeShapeType="1"/>
            </p:cNvSpPr>
            <p:nvPr/>
          </p:nvSpPr>
          <p:spPr bwMode="auto">
            <a:xfrm>
              <a:off x="299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6" name="Line 84"/>
            <p:cNvSpPr>
              <a:spLocks noChangeShapeType="1"/>
            </p:cNvSpPr>
            <p:nvPr/>
          </p:nvSpPr>
          <p:spPr bwMode="auto">
            <a:xfrm>
              <a:off x="302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7" name="Line 85"/>
            <p:cNvSpPr>
              <a:spLocks noChangeShapeType="1"/>
            </p:cNvSpPr>
            <p:nvPr/>
          </p:nvSpPr>
          <p:spPr bwMode="auto">
            <a:xfrm>
              <a:off x="305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8" name="Line 86"/>
            <p:cNvSpPr>
              <a:spLocks noChangeShapeType="1"/>
            </p:cNvSpPr>
            <p:nvPr/>
          </p:nvSpPr>
          <p:spPr bwMode="auto">
            <a:xfrm>
              <a:off x="308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9" name="Line 87"/>
            <p:cNvSpPr>
              <a:spLocks noChangeShapeType="1"/>
            </p:cNvSpPr>
            <p:nvPr/>
          </p:nvSpPr>
          <p:spPr bwMode="auto">
            <a:xfrm>
              <a:off x="311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0" name="Line 88"/>
            <p:cNvSpPr>
              <a:spLocks noChangeShapeType="1"/>
            </p:cNvSpPr>
            <p:nvPr/>
          </p:nvSpPr>
          <p:spPr bwMode="auto">
            <a:xfrm>
              <a:off x="314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1" name="Line 89"/>
            <p:cNvSpPr>
              <a:spLocks noChangeShapeType="1"/>
            </p:cNvSpPr>
            <p:nvPr/>
          </p:nvSpPr>
          <p:spPr bwMode="auto">
            <a:xfrm>
              <a:off x="317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2" name="Line 90"/>
            <p:cNvSpPr>
              <a:spLocks noChangeShapeType="1"/>
            </p:cNvSpPr>
            <p:nvPr/>
          </p:nvSpPr>
          <p:spPr bwMode="auto">
            <a:xfrm>
              <a:off x="320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93" name="Rectangle 91"/>
          <p:cNvSpPr>
            <a:spLocks noChangeArrowheads="1"/>
          </p:cNvSpPr>
          <p:nvPr/>
        </p:nvSpPr>
        <p:spPr bwMode="auto">
          <a:xfrm>
            <a:off x="0" y="3898020"/>
            <a:ext cx="809625" cy="338137"/>
          </a:xfrm>
          <a:prstGeom prst="rect">
            <a:avLst/>
          </a:prstGeom>
          <a:noFill/>
          <a:ln w="9525">
            <a:solidFill>
              <a:srgbClr val="002060"/>
            </a:solid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p>
            <a:pPr>
              <a:buFont typeface="Wingdings" pitchFamily="2" charset="2"/>
              <a:buNone/>
            </a:pPr>
            <a:r>
              <a:rPr lang="en-US" sz="1600">
                <a:solidFill>
                  <a:srgbClr val="002060"/>
                </a:solidFill>
                <a:latin typeface="Helvetica" charset="0"/>
              </a:rPr>
              <a:t>LINAC</a:t>
            </a:r>
          </a:p>
        </p:txBody>
      </p:sp>
      <p:sp>
        <p:nvSpPr>
          <p:cNvPr id="94" name="Line 92"/>
          <p:cNvSpPr>
            <a:spLocks noChangeShapeType="1"/>
          </p:cNvSpPr>
          <p:nvPr/>
        </p:nvSpPr>
        <p:spPr bwMode="auto">
          <a:xfrm>
            <a:off x="611402" y="4082216"/>
            <a:ext cx="200025" cy="0"/>
          </a:xfrm>
          <a:prstGeom prst="line">
            <a:avLst/>
          </a:prstGeom>
          <a:noFill/>
          <a:ln w="1905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95" name="Text Box 93"/>
          <p:cNvSpPr txBox="1">
            <a:spLocks noChangeArrowheads="1"/>
          </p:cNvSpPr>
          <p:nvPr/>
        </p:nvSpPr>
        <p:spPr bwMode="auto">
          <a:xfrm>
            <a:off x="1395413" y="3652838"/>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rgbClr val="002060"/>
                </a:solidFill>
                <a:latin typeface="Helvetica" charset="0"/>
              </a:rPr>
              <a:t>XTD1</a:t>
            </a:r>
          </a:p>
        </p:txBody>
      </p:sp>
      <p:sp>
        <p:nvSpPr>
          <p:cNvPr id="96" name="Text Box 94"/>
          <p:cNvSpPr txBox="1">
            <a:spLocks noChangeArrowheads="1"/>
          </p:cNvSpPr>
          <p:nvPr/>
        </p:nvSpPr>
        <p:spPr bwMode="auto">
          <a:xfrm>
            <a:off x="2724143" y="3768258"/>
            <a:ext cx="6719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dirty="0">
                <a:solidFill>
                  <a:srgbClr val="002060"/>
                </a:solidFill>
                <a:latin typeface="Helvetica" charset="0"/>
              </a:rPr>
              <a:t>XTD2</a:t>
            </a:r>
          </a:p>
        </p:txBody>
      </p:sp>
      <p:sp>
        <p:nvSpPr>
          <p:cNvPr id="98" name="Line 96"/>
          <p:cNvSpPr>
            <a:spLocks noChangeShapeType="1"/>
          </p:cNvSpPr>
          <p:nvPr/>
        </p:nvSpPr>
        <p:spPr bwMode="auto">
          <a:xfrm flipV="1">
            <a:off x="7418388" y="2916238"/>
            <a:ext cx="909637" cy="198437"/>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9" name="Line 97"/>
          <p:cNvSpPr>
            <a:spLocks noChangeShapeType="1"/>
          </p:cNvSpPr>
          <p:nvPr/>
        </p:nvSpPr>
        <p:spPr bwMode="auto">
          <a:xfrm>
            <a:off x="7396163" y="3111500"/>
            <a:ext cx="749300" cy="0"/>
          </a:xfrm>
          <a:prstGeom prst="line">
            <a:avLst/>
          </a:prstGeom>
          <a:noFill/>
          <a:ln w="762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0" name="Oval 98"/>
          <p:cNvSpPr>
            <a:spLocks noChangeArrowheads="1"/>
          </p:cNvSpPr>
          <p:nvPr/>
        </p:nvSpPr>
        <p:spPr bwMode="auto">
          <a:xfrm>
            <a:off x="7342188" y="3038475"/>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101" name="Rectangle 99"/>
          <p:cNvSpPr>
            <a:spLocks noChangeArrowheads="1"/>
          </p:cNvSpPr>
          <p:nvPr/>
        </p:nvSpPr>
        <p:spPr bwMode="auto">
          <a:xfrm>
            <a:off x="8153400" y="3017838"/>
            <a:ext cx="90488" cy="193675"/>
          </a:xfrm>
          <a:prstGeom prst="rect">
            <a:avLst/>
          </a:prstGeom>
          <a:solidFill>
            <a:schemeClr val="tx1"/>
          </a:solidFill>
          <a:ln w="9525">
            <a:solidFill>
              <a:schemeClr val="tx1"/>
            </a:solidFill>
            <a:miter lim="800000"/>
            <a:headEnd/>
            <a:tailEnd/>
          </a:ln>
        </p:spPr>
        <p:txBody>
          <a:bodyPr wrap="none" anchor="ctr"/>
          <a:lstStyle/>
          <a:p>
            <a:endParaRPr lang="de-DE"/>
          </a:p>
        </p:txBody>
      </p:sp>
      <p:sp>
        <p:nvSpPr>
          <p:cNvPr id="102" name="Rectangle 100"/>
          <p:cNvSpPr>
            <a:spLocks noChangeArrowheads="1"/>
          </p:cNvSpPr>
          <p:nvPr/>
        </p:nvSpPr>
        <p:spPr bwMode="auto">
          <a:xfrm>
            <a:off x="8070850" y="4374538"/>
            <a:ext cx="90488" cy="193675"/>
          </a:xfrm>
          <a:prstGeom prst="rect">
            <a:avLst/>
          </a:prstGeom>
          <a:solidFill>
            <a:schemeClr val="tx1"/>
          </a:solidFill>
          <a:ln w="9525">
            <a:solidFill>
              <a:schemeClr val="tx1"/>
            </a:solidFill>
            <a:miter lim="800000"/>
            <a:headEnd/>
            <a:tailEnd/>
          </a:ln>
        </p:spPr>
        <p:txBody>
          <a:bodyPr wrap="none" anchor="ctr"/>
          <a:lstStyle/>
          <a:p>
            <a:endParaRPr lang="de-DE"/>
          </a:p>
        </p:txBody>
      </p:sp>
      <p:sp>
        <p:nvSpPr>
          <p:cNvPr id="103" name="Rectangle 101"/>
          <p:cNvSpPr>
            <a:spLocks noChangeArrowheads="1"/>
          </p:cNvSpPr>
          <p:nvPr/>
        </p:nvSpPr>
        <p:spPr bwMode="auto">
          <a:xfrm>
            <a:off x="1389063" y="5643563"/>
            <a:ext cx="90487" cy="193675"/>
          </a:xfrm>
          <a:prstGeom prst="rect">
            <a:avLst/>
          </a:prstGeom>
          <a:solidFill>
            <a:schemeClr val="tx1"/>
          </a:solidFill>
          <a:ln w="9525">
            <a:solidFill>
              <a:schemeClr val="tx1"/>
            </a:solidFill>
            <a:miter lim="800000"/>
            <a:headEnd/>
            <a:tailEnd/>
          </a:ln>
        </p:spPr>
        <p:txBody>
          <a:bodyPr wrap="none" anchor="ctr"/>
          <a:lstStyle/>
          <a:p>
            <a:endParaRPr lang="de-DE"/>
          </a:p>
        </p:txBody>
      </p:sp>
      <p:sp>
        <p:nvSpPr>
          <p:cNvPr id="104" name="Rectangle 102"/>
          <p:cNvSpPr>
            <a:spLocks noChangeArrowheads="1"/>
          </p:cNvSpPr>
          <p:nvPr/>
        </p:nvSpPr>
        <p:spPr bwMode="auto">
          <a:xfrm>
            <a:off x="1512888" y="5567363"/>
            <a:ext cx="1622425" cy="33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Electron dump</a:t>
            </a:r>
          </a:p>
        </p:txBody>
      </p:sp>
      <p:sp>
        <p:nvSpPr>
          <p:cNvPr id="105" name="Text Box 103"/>
          <p:cNvSpPr txBox="1">
            <a:spLocks noChangeArrowheads="1"/>
          </p:cNvSpPr>
          <p:nvPr/>
        </p:nvSpPr>
        <p:spPr bwMode="auto">
          <a:xfrm>
            <a:off x="3446463" y="3170238"/>
            <a:ext cx="520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dirty="0">
                <a:latin typeface="Helvetica" charset="0"/>
              </a:rPr>
              <a:t>XS2</a:t>
            </a:r>
          </a:p>
        </p:txBody>
      </p:sp>
      <p:sp>
        <p:nvSpPr>
          <p:cNvPr id="106" name="Text Box 104"/>
          <p:cNvSpPr txBox="1">
            <a:spLocks noChangeArrowheads="1"/>
          </p:cNvSpPr>
          <p:nvPr/>
        </p:nvSpPr>
        <p:spPr bwMode="auto">
          <a:xfrm>
            <a:off x="5413375" y="3819525"/>
            <a:ext cx="520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latin typeface="Helvetica" charset="0"/>
              </a:rPr>
              <a:t>XS3</a:t>
            </a:r>
          </a:p>
        </p:txBody>
      </p:sp>
      <p:sp>
        <p:nvSpPr>
          <p:cNvPr id="107" name="Text Box 105"/>
          <p:cNvSpPr txBox="1">
            <a:spLocks noChangeArrowheads="1"/>
          </p:cNvSpPr>
          <p:nvPr/>
        </p:nvSpPr>
        <p:spPr bwMode="auto">
          <a:xfrm>
            <a:off x="6999288" y="2770188"/>
            <a:ext cx="78422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latin typeface="Helvetica" charset="0"/>
              </a:rPr>
              <a:t>XSDU1</a:t>
            </a:r>
          </a:p>
        </p:txBody>
      </p:sp>
      <p:sp>
        <p:nvSpPr>
          <p:cNvPr id="108" name="Text Box 106"/>
          <p:cNvSpPr txBox="1">
            <a:spLocks noChangeArrowheads="1"/>
          </p:cNvSpPr>
          <p:nvPr/>
        </p:nvSpPr>
        <p:spPr bwMode="auto">
          <a:xfrm>
            <a:off x="7018338" y="4576763"/>
            <a:ext cx="7842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dirty="0">
                <a:latin typeface="Helvetica" charset="0"/>
              </a:rPr>
              <a:t>XSDU2</a:t>
            </a:r>
          </a:p>
        </p:txBody>
      </p:sp>
      <p:sp>
        <p:nvSpPr>
          <p:cNvPr id="109" name="Line 107"/>
          <p:cNvSpPr>
            <a:spLocks noChangeShapeType="1"/>
          </p:cNvSpPr>
          <p:nvPr/>
        </p:nvSpPr>
        <p:spPr bwMode="auto">
          <a:xfrm>
            <a:off x="7312818" y="4470972"/>
            <a:ext cx="1120775" cy="238125"/>
          </a:xfrm>
          <a:prstGeom prst="line">
            <a:avLst/>
          </a:prstGeom>
          <a:noFill/>
          <a:ln w="76200">
            <a:solidFill>
              <a:srgbClr val="FD930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0" name="Oval 108"/>
          <p:cNvSpPr>
            <a:spLocks noChangeArrowheads="1"/>
          </p:cNvSpPr>
          <p:nvPr/>
        </p:nvSpPr>
        <p:spPr bwMode="auto">
          <a:xfrm>
            <a:off x="7334250" y="4424363"/>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112" name="Line 110"/>
          <p:cNvSpPr>
            <a:spLocks noChangeShapeType="1"/>
          </p:cNvSpPr>
          <p:nvPr/>
        </p:nvSpPr>
        <p:spPr bwMode="auto">
          <a:xfrm>
            <a:off x="1273175" y="2168525"/>
            <a:ext cx="539750" cy="0"/>
          </a:xfrm>
          <a:prstGeom prst="line">
            <a:avLst/>
          </a:prstGeom>
          <a:noFill/>
          <a:ln w="762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3" name="Rectangle 111"/>
          <p:cNvSpPr>
            <a:spLocks noChangeArrowheads="1"/>
          </p:cNvSpPr>
          <p:nvPr/>
        </p:nvSpPr>
        <p:spPr bwMode="auto">
          <a:xfrm>
            <a:off x="1277938" y="2382838"/>
            <a:ext cx="536575" cy="88900"/>
          </a:xfrm>
          <a:prstGeom prst="rect">
            <a:avLst/>
          </a:prstGeom>
          <a:solidFill>
            <a:schemeClr val="bg1"/>
          </a:solidFill>
          <a:ln w="1905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4" name="Line 112"/>
          <p:cNvSpPr>
            <a:spLocks noChangeShapeType="1"/>
          </p:cNvSpPr>
          <p:nvPr/>
        </p:nvSpPr>
        <p:spPr bwMode="auto">
          <a:xfrm>
            <a:off x="1308100"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5" name="Line 113"/>
          <p:cNvSpPr>
            <a:spLocks noChangeShapeType="1"/>
          </p:cNvSpPr>
          <p:nvPr/>
        </p:nvSpPr>
        <p:spPr bwMode="auto">
          <a:xfrm>
            <a:off x="1355725"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6" name="Line 114"/>
          <p:cNvSpPr>
            <a:spLocks noChangeShapeType="1"/>
          </p:cNvSpPr>
          <p:nvPr/>
        </p:nvSpPr>
        <p:spPr bwMode="auto">
          <a:xfrm>
            <a:off x="1403350"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7" name="Line 115"/>
          <p:cNvSpPr>
            <a:spLocks noChangeShapeType="1"/>
          </p:cNvSpPr>
          <p:nvPr/>
        </p:nvSpPr>
        <p:spPr bwMode="auto">
          <a:xfrm>
            <a:off x="1450975"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8" name="Line 116"/>
          <p:cNvSpPr>
            <a:spLocks noChangeShapeType="1"/>
          </p:cNvSpPr>
          <p:nvPr/>
        </p:nvSpPr>
        <p:spPr bwMode="auto">
          <a:xfrm>
            <a:off x="1498600"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9" name="Line 117"/>
          <p:cNvSpPr>
            <a:spLocks noChangeShapeType="1"/>
          </p:cNvSpPr>
          <p:nvPr/>
        </p:nvSpPr>
        <p:spPr bwMode="auto">
          <a:xfrm>
            <a:off x="1546225"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0" name="Line 118"/>
          <p:cNvSpPr>
            <a:spLocks noChangeShapeType="1"/>
          </p:cNvSpPr>
          <p:nvPr/>
        </p:nvSpPr>
        <p:spPr bwMode="auto">
          <a:xfrm>
            <a:off x="1593850"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1" name="Line 119"/>
          <p:cNvSpPr>
            <a:spLocks noChangeShapeType="1"/>
          </p:cNvSpPr>
          <p:nvPr/>
        </p:nvSpPr>
        <p:spPr bwMode="auto">
          <a:xfrm>
            <a:off x="1641475"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2" name="Line 120"/>
          <p:cNvSpPr>
            <a:spLocks noChangeShapeType="1"/>
          </p:cNvSpPr>
          <p:nvPr/>
        </p:nvSpPr>
        <p:spPr bwMode="auto">
          <a:xfrm>
            <a:off x="1689100"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3" name="Line 121"/>
          <p:cNvSpPr>
            <a:spLocks noChangeShapeType="1"/>
          </p:cNvSpPr>
          <p:nvPr/>
        </p:nvSpPr>
        <p:spPr bwMode="auto">
          <a:xfrm>
            <a:off x="1736725"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4" name="Line 122"/>
          <p:cNvSpPr>
            <a:spLocks noChangeShapeType="1"/>
          </p:cNvSpPr>
          <p:nvPr/>
        </p:nvSpPr>
        <p:spPr bwMode="auto">
          <a:xfrm>
            <a:off x="1784350"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5" name="Line 123"/>
          <p:cNvSpPr>
            <a:spLocks noChangeShapeType="1"/>
          </p:cNvSpPr>
          <p:nvPr/>
        </p:nvSpPr>
        <p:spPr bwMode="auto">
          <a:xfrm>
            <a:off x="1273175" y="2701925"/>
            <a:ext cx="539750" cy="0"/>
          </a:xfrm>
          <a:prstGeom prst="line">
            <a:avLst/>
          </a:prstGeom>
          <a:noFill/>
          <a:ln w="76200">
            <a:solidFill>
              <a:srgbClr val="FD930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6" name="Rectangle 124"/>
          <p:cNvSpPr>
            <a:spLocks noChangeArrowheads="1"/>
          </p:cNvSpPr>
          <p:nvPr/>
        </p:nvSpPr>
        <p:spPr bwMode="auto">
          <a:xfrm>
            <a:off x="1882775" y="1992313"/>
            <a:ext cx="1679575" cy="33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Electron tunnel</a:t>
            </a:r>
          </a:p>
        </p:txBody>
      </p:sp>
      <p:sp>
        <p:nvSpPr>
          <p:cNvPr id="127" name="Rectangle 125"/>
          <p:cNvSpPr>
            <a:spLocks noChangeArrowheads="1"/>
          </p:cNvSpPr>
          <p:nvPr/>
        </p:nvSpPr>
        <p:spPr bwMode="auto">
          <a:xfrm>
            <a:off x="1882775" y="2535238"/>
            <a:ext cx="1563688" cy="33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Photon tunnel</a:t>
            </a:r>
          </a:p>
        </p:txBody>
      </p:sp>
      <p:sp>
        <p:nvSpPr>
          <p:cNvPr id="128" name="Rectangle 126"/>
          <p:cNvSpPr>
            <a:spLocks noChangeArrowheads="1"/>
          </p:cNvSpPr>
          <p:nvPr/>
        </p:nvSpPr>
        <p:spPr bwMode="auto">
          <a:xfrm>
            <a:off x="1882775" y="2263775"/>
            <a:ext cx="1154113" cy="33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Undulator</a:t>
            </a:r>
          </a:p>
        </p:txBody>
      </p:sp>
      <p:sp>
        <p:nvSpPr>
          <p:cNvPr id="129" name="Rectangle 127"/>
          <p:cNvSpPr>
            <a:spLocks noChangeArrowheads="1"/>
          </p:cNvSpPr>
          <p:nvPr/>
        </p:nvSpPr>
        <p:spPr bwMode="auto">
          <a:xfrm>
            <a:off x="8324850" y="2809875"/>
            <a:ext cx="214313" cy="193675"/>
          </a:xfrm>
          <a:prstGeom prst="rect">
            <a:avLst/>
          </a:prstGeom>
          <a:solidFill>
            <a:schemeClr val="bg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0" name="Rectangle 128"/>
          <p:cNvSpPr>
            <a:spLocks noChangeArrowheads="1"/>
          </p:cNvSpPr>
          <p:nvPr/>
        </p:nvSpPr>
        <p:spPr bwMode="auto">
          <a:xfrm>
            <a:off x="8324850" y="3405188"/>
            <a:ext cx="214313" cy="193675"/>
          </a:xfrm>
          <a:prstGeom prst="rect">
            <a:avLst/>
          </a:prstGeom>
          <a:solidFill>
            <a:schemeClr val="bg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grpSp>
        <p:nvGrpSpPr>
          <p:cNvPr id="131" name="Group 130"/>
          <p:cNvGrpSpPr>
            <a:grpSpLocks/>
          </p:cNvGrpSpPr>
          <p:nvPr/>
        </p:nvGrpSpPr>
        <p:grpSpPr bwMode="auto">
          <a:xfrm>
            <a:off x="8325512" y="4014016"/>
            <a:ext cx="304800" cy="193675"/>
            <a:chOff x="5376" y="2304"/>
            <a:chExt cx="192" cy="122"/>
          </a:xfrm>
          <a:solidFill>
            <a:schemeClr val="accent2"/>
          </a:solidFill>
        </p:grpSpPr>
        <p:sp>
          <p:nvSpPr>
            <p:cNvPr id="132" name="Rectangle 131"/>
            <p:cNvSpPr>
              <a:spLocks noChangeArrowheads="1"/>
            </p:cNvSpPr>
            <p:nvPr/>
          </p:nvSpPr>
          <p:spPr bwMode="auto">
            <a:xfrm>
              <a:off x="5376" y="2304"/>
              <a:ext cx="135" cy="122"/>
            </a:xfrm>
            <a:prstGeom prst="rect">
              <a:avLst/>
            </a:prstGeom>
            <a:grpFill/>
            <a:ln w="9525">
              <a:solidFill>
                <a:schemeClr val="tx1"/>
              </a:solidFill>
              <a:miter lim="800000"/>
              <a:headEnd/>
              <a:tailEnd/>
            </a:ln>
          </p:spPr>
          <p:txBody>
            <a:bodyPr wrap="none" anchor="ctr"/>
            <a:lstStyle/>
            <a:p>
              <a:pPr>
                <a:buFont typeface="Wingdings" charset="2"/>
                <a:buChar char="n"/>
                <a:defRPr/>
              </a:pPr>
              <a:endParaRPr lang="de-DE"/>
            </a:p>
          </p:txBody>
        </p:sp>
        <p:sp>
          <p:nvSpPr>
            <p:cNvPr id="133" name="Line 133"/>
            <p:cNvSpPr>
              <a:spLocks noChangeShapeType="1"/>
            </p:cNvSpPr>
            <p:nvPr/>
          </p:nvSpPr>
          <p:spPr bwMode="auto">
            <a:xfrm flipH="1">
              <a:off x="5376" y="2364"/>
              <a:ext cx="192" cy="0"/>
            </a:xfrm>
            <a:prstGeom prst="line">
              <a:avLst/>
            </a:prstGeom>
            <a:grpFill/>
            <a:ln w="19050">
              <a:solidFill>
                <a:srgbClr val="FD930A"/>
              </a:solidFill>
              <a:round/>
              <a:headEnd/>
              <a:tailEnd/>
            </a:ln>
            <a:extLst/>
          </p:spPr>
          <p:txBody>
            <a:bodyPr wrap="none" anchor="ctr"/>
            <a:lstStyle/>
            <a:p>
              <a:pPr>
                <a:buFont typeface="Wingdings" charset="2"/>
                <a:buChar char="n"/>
                <a:defRPr/>
              </a:pPr>
              <a:endParaRPr lang="de-DE"/>
            </a:p>
          </p:txBody>
        </p:sp>
      </p:grpSp>
      <p:grpSp>
        <p:nvGrpSpPr>
          <p:cNvPr id="134" name="Group 135"/>
          <p:cNvGrpSpPr>
            <a:grpSpLocks/>
          </p:cNvGrpSpPr>
          <p:nvPr/>
        </p:nvGrpSpPr>
        <p:grpSpPr bwMode="auto">
          <a:xfrm>
            <a:off x="8310902" y="4591050"/>
            <a:ext cx="304800" cy="193675"/>
            <a:chOff x="5376" y="2304"/>
            <a:chExt cx="192" cy="122"/>
          </a:xfrm>
          <a:solidFill>
            <a:schemeClr val="accent2"/>
          </a:solidFill>
        </p:grpSpPr>
        <p:sp>
          <p:nvSpPr>
            <p:cNvPr id="135" name="Rectangle 136"/>
            <p:cNvSpPr>
              <a:spLocks noChangeArrowheads="1"/>
            </p:cNvSpPr>
            <p:nvPr/>
          </p:nvSpPr>
          <p:spPr bwMode="auto">
            <a:xfrm>
              <a:off x="5376" y="2304"/>
              <a:ext cx="135" cy="122"/>
            </a:xfrm>
            <a:prstGeom prst="rect">
              <a:avLst/>
            </a:prstGeom>
            <a:grpFill/>
            <a:ln w="9525">
              <a:solidFill>
                <a:schemeClr val="tx1"/>
              </a:solidFill>
              <a:miter lim="800000"/>
              <a:headEnd/>
              <a:tailEnd/>
            </a:ln>
          </p:spPr>
          <p:txBody>
            <a:bodyPr wrap="none" anchor="ctr"/>
            <a:lstStyle/>
            <a:p>
              <a:pPr>
                <a:buFont typeface="Wingdings" charset="2"/>
                <a:buChar char="n"/>
                <a:defRPr/>
              </a:pPr>
              <a:endParaRPr lang="de-DE"/>
            </a:p>
          </p:txBody>
        </p:sp>
        <p:sp>
          <p:nvSpPr>
            <p:cNvPr id="136" name="Line 137"/>
            <p:cNvSpPr>
              <a:spLocks noChangeShapeType="1"/>
            </p:cNvSpPr>
            <p:nvPr/>
          </p:nvSpPr>
          <p:spPr bwMode="auto">
            <a:xfrm flipH="1">
              <a:off x="5376" y="2364"/>
              <a:ext cx="192" cy="0"/>
            </a:xfrm>
            <a:prstGeom prst="line">
              <a:avLst/>
            </a:prstGeom>
            <a:grpFill/>
            <a:ln w="19050">
              <a:solidFill>
                <a:srgbClr val="FD930A"/>
              </a:solidFill>
              <a:round/>
              <a:headEnd/>
              <a:tailEnd/>
            </a:ln>
            <a:extLst/>
          </p:spPr>
          <p:txBody>
            <a:bodyPr wrap="none" anchor="ctr"/>
            <a:lstStyle/>
            <a:p>
              <a:pPr>
                <a:buFont typeface="Wingdings" charset="2"/>
                <a:buChar char="n"/>
                <a:defRPr/>
              </a:pPr>
              <a:endParaRPr lang="de-DE"/>
            </a:p>
          </p:txBody>
        </p:sp>
      </p:grpSp>
      <p:grpSp>
        <p:nvGrpSpPr>
          <p:cNvPr id="137" name="Group 138"/>
          <p:cNvGrpSpPr>
            <a:grpSpLocks/>
          </p:cNvGrpSpPr>
          <p:nvPr/>
        </p:nvGrpSpPr>
        <p:grpSpPr bwMode="auto">
          <a:xfrm>
            <a:off x="8325512" y="2185216"/>
            <a:ext cx="304800" cy="193675"/>
            <a:chOff x="5376" y="2304"/>
            <a:chExt cx="192" cy="122"/>
          </a:xfrm>
          <a:solidFill>
            <a:schemeClr val="accent2"/>
          </a:solidFill>
        </p:grpSpPr>
        <p:sp>
          <p:nvSpPr>
            <p:cNvPr id="138" name="Rectangle 139"/>
            <p:cNvSpPr>
              <a:spLocks noChangeArrowheads="1"/>
            </p:cNvSpPr>
            <p:nvPr/>
          </p:nvSpPr>
          <p:spPr bwMode="auto">
            <a:xfrm>
              <a:off x="5376" y="2304"/>
              <a:ext cx="135" cy="122"/>
            </a:xfrm>
            <a:prstGeom prst="rect">
              <a:avLst/>
            </a:prstGeom>
            <a:grpFill/>
            <a:ln w="9525">
              <a:solidFill>
                <a:schemeClr val="tx1"/>
              </a:solidFill>
              <a:miter lim="800000"/>
              <a:headEnd/>
              <a:tailEnd/>
            </a:ln>
          </p:spPr>
          <p:txBody>
            <a:bodyPr wrap="none" anchor="ctr"/>
            <a:lstStyle/>
            <a:p>
              <a:pPr>
                <a:buFont typeface="Wingdings" charset="2"/>
                <a:buChar char="n"/>
                <a:defRPr/>
              </a:pPr>
              <a:endParaRPr lang="de-DE"/>
            </a:p>
          </p:txBody>
        </p:sp>
        <p:sp>
          <p:nvSpPr>
            <p:cNvPr id="139" name="Line 140"/>
            <p:cNvSpPr>
              <a:spLocks noChangeShapeType="1"/>
            </p:cNvSpPr>
            <p:nvPr/>
          </p:nvSpPr>
          <p:spPr bwMode="auto">
            <a:xfrm flipH="1">
              <a:off x="5376" y="2364"/>
              <a:ext cx="192" cy="0"/>
            </a:xfrm>
            <a:prstGeom prst="line">
              <a:avLst/>
            </a:prstGeom>
            <a:grpFill/>
            <a:ln w="19050">
              <a:solidFill>
                <a:srgbClr val="FD930A"/>
              </a:solidFill>
              <a:round/>
              <a:headEnd/>
              <a:tailEnd/>
            </a:ln>
            <a:extLst/>
          </p:spPr>
          <p:txBody>
            <a:bodyPr wrap="none" anchor="ctr"/>
            <a:lstStyle/>
            <a:p>
              <a:pPr>
                <a:buFont typeface="Wingdings" charset="2"/>
                <a:buChar char="n"/>
                <a:defRPr/>
              </a:pPr>
              <a:endParaRPr lang="de-DE"/>
            </a:p>
          </p:txBody>
        </p:sp>
      </p:grpSp>
      <p:sp>
        <p:nvSpPr>
          <p:cNvPr id="140" name="Text Box 143"/>
          <p:cNvSpPr txBox="1">
            <a:spLocks noChangeArrowheads="1"/>
          </p:cNvSpPr>
          <p:nvPr/>
        </p:nvSpPr>
        <p:spPr bwMode="auto">
          <a:xfrm>
            <a:off x="8535988" y="2241550"/>
            <a:ext cx="565150"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t>HED</a:t>
            </a:r>
          </a:p>
        </p:txBody>
      </p:sp>
      <p:sp>
        <p:nvSpPr>
          <p:cNvPr id="141" name="Text Box 143"/>
          <p:cNvSpPr txBox="1">
            <a:spLocks noChangeArrowheads="1"/>
          </p:cNvSpPr>
          <p:nvPr/>
        </p:nvSpPr>
        <p:spPr bwMode="auto">
          <a:xfrm>
            <a:off x="8553450" y="2003425"/>
            <a:ext cx="512763"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t>MID</a:t>
            </a:r>
          </a:p>
        </p:txBody>
      </p:sp>
      <p:sp>
        <p:nvSpPr>
          <p:cNvPr id="142" name="Text Box 143"/>
          <p:cNvSpPr txBox="1">
            <a:spLocks noChangeArrowheads="1"/>
          </p:cNvSpPr>
          <p:nvPr/>
        </p:nvSpPr>
        <p:spPr bwMode="auto">
          <a:xfrm>
            <a:off x="8537575" y="4073525"/>
            <a:ext cx="534988"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t>FXE</a:t>
            </a:r>
          </a:p>
        </p:txBody>
      </p:sp>
      <p:sp>
        <p:nvSpPr>
          <p:cNvPr id="143" name="Text Box 143"/>
          <p:cNvSpPr txBox="1">
            <a:spLocks noChangeArrowheads="1"/>
          </p:cNvSpPr>
          <p:nvPr/>
        </p:nvSpPr>
        <p:spPr bwMode="auto">
          <a:xfrm>
            <a:off x="8499475" y="3835400"/>
            <a:ext cx="555625"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t>SPB</a:t>
            </a:r>
          </a:p>
        </p:txBody>
      </p:sp>
      <p:sp>
        <p:nvSpPr>
          <p:cNvPr id="144" name="Text Box 143"/>
          <p:cNvSpPr txBox="1">
            <a:spLocks noChangeArrowheads="1"/>
          </p:cNvSpPr>
          <p:nvPr/>
        </p:nvSpPr>
        <p:spPr bwMode="auto">
          <a:xfrm>
            <a:off x="8580438" y="4684713"/>
            <a:ext cx="554037"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t>SCS</a:t>
            </a:r>
          </a:p>
        </p:txBody>
      </p:sp>
      <p:sp>
        <p:nvSpPr>
          <p:cNvPr id="145" name="Text Box 143"/>
          <p:cNvSpPr txBox="1">
            <a:spLocks noChangeArrowheads="1"/>
          </p:cNvSpPr>
          <p:nvPr/>
        </p:nvSpPr>
        <p:spPr bwMode="auto">
          <a:xfrm>
            <a:off x="8555038" y="4446588"/>
            <a:ext cx="565150"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t>SQS</a:t>
            </a:r>
          </a:p>
        </p:txBody>
      </p:sp>
      <p:sp>
        <p:nvSpPr>
          <p:cNvPr id="146" name="Text Box 104"/>
          <p:cNvSpPr txBox="1">
            <a:spLocks noChangeArrowheads="1"/>
          </p:cNvSpPr>
          <p:nvPr/>
        </p:nvSpPr>
        <p:spPr bwMode="auto">
          <a:xfrm>
            <a:off x="5153025" y="3130550"/>
            <a:ext cx="520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latin typeface="Helvetica" charset="0"/>
              </a:rPr>
              <a:t>XS4</a:t>
            </a:r>
          </a:p>
        </p:txBody>
      </p:sp>
      <p:sp>
        <p:nvSpPr>
          <p:cNvPr id="149" name="Text Box 94"/>
          <p:cNvSpPr txBox="1">
            <a:spLocks noChangeArrowheads="1"/>
          </p:cNvSpPr>
          <p:nvPr/>
        </p:nvSpPr>
        <p:spPr bwMode="auto">
          <a:xfrm>
            <a:off x="7727950" y="2598738"/>
            <a:ext cx="6429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 typeface="Wingdings" charset="2"/>
              <a:buNone/>
              <a:defRPr/>
            </a:pPr>
            <a:r>
              <a:rPr lang="en-US" sz="1400" dirty="0">
                <a:solidFill>
                  <a:schemeClr val="accent5">
                    <a:lumMod val="60000"/>
                    <a:lumOff val="40000"/>
                  </a:schemeClr>
                </a:solidFill>
                <a:latin typeface="Helvetica" charset="0"/>
              </a:rPr>
              <a:t>XTD7</a:t>
            </a:r>
          </a:p>
        </p:txBody>
      </p:sp>
      <p:sp>
        <p:nvSpPr>
          <p:cNvPr id="150" name="Text Box 94"/>
          <p:cNvSpPr txBox="1">
            <a:spLocks noChangeArrowheads="1"/>
          </p:cNvSpPr>
          <p:nvPr/>
        </p:nvSpPr>
        <p:spPr bwMode="auto">
          <a:xfrm>
            <a:off x="6977063" y="3214688"/>
            <a:ext cx="6429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 typeface="Wingdings" charset="2"/>
              <a:buNone/>
              <a:defRPr/>
            </a:pPr>
            <a:r>
              <a:rPr lang="en-US" sz="1400" dirty="0">
                <a:solidFill>
                  <a:schemeClr val="accent5">
                    <a:lumMod val="60000"/>
                    <a:lumOff val="40000"/>
                  </a:schemeClr>
                </a:solidFill>
                <a:latin typeface="Helvetica" charset="0"/>
              </a:rPr>
              <a:t>XTD8</a:t>
            </a:r>
          </a:p>
        </p:txBody>
      </p:sp>
      <p:grpSp>
        <p:nvGrpSpPr>
          <p:cNvPr id="174" name="Group 6"/>
          <p:cNvGrpSpPr>
            <a:grpSpLocks/>
          </p:cNvGrpSpPr>
          <p:nvPr/>
        </p:nvGrpSpPr>
        <p:grpSpPr bwMode="auto">
          <a:xfrm>
            <a:off x="4128738" y="3442494"/>
            <a:ext cx="1028700" cy="90488"/>
            <a:chOff x="2217" y="3874"/>
            <a:chExt cx="648" cy="74"/>
          </a:xfrm>
        </p:grpSpPr>
        <p:sp>
          <p:nvSpPr>
            <p:cNvPr id="175" name="Rectangle 7"/>
            <p:cNvSpPr>
              <a:spLocks noChangeArrowheads="1"/>
            </p:cNvSpPr>
            <p:nvPr/>
          </p:nvSpPr>
          <p:spPr bwMode="auto">
            <a:xfrm>
              <a:off x="2217" y="3874"/>
              <a:ext cx="648" cy="73"/>
            </a:xfrm>
            <a:prstGeom prst="rect">
              <a:avLst/>
            </a:prstGeom>
            <a:solidFill>
              <a:schemeClr val="bg1"/>
            </a:solidFill>
            <a:ln w="19050">
              <a:solidFill>
                <a:srgbClr val="00206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6" name="Line 8"/>
            <p:cNvSpPr>
              <a:spLocks noChangeShapeType="1"/>
            </p:cNvSpPr>
            <p:nvPr/>
          </p:nvSpPr>
          <p:spPr bwMode="auto">
            <a:xfrm>
              <a:off x="223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7" name="Line 9"/>
            <p:cNvSpPr>
              <a:spLocks noChangeShapeType="1"/>
            </p:cNvSpPr>
            <p:nvPr/>
          </p:nvSpPr>
          <p:spPr bwMode="auto">
            <a:xfrm>
              <a:off x="226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8" name="Line 10"/>
            <p:cNvSpPr>
              <a:spLocks noChangeShapeType="1"/>
            </p:cNvSpPr>
            <p:nvPr/>
          </p:nvSpPr>
          <p:spPr bwMode="auto">
            <a:xfrm>
              <a:off x="229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9" name="Line 11"/>
            <p:cNvSpPr>
              <a:spLocks noChangeShapeType="1"/>
            </p:cNvSpPr>
            <p:nvPr/>
          </p:nvSpPr>
          <p:spPr bwMode="auto">
            <a:xfrm>
              <a:off x="232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80" name="Line 12"/>
            <p:cNvSpPr>
              <a:spLocks noChangeShapeType="1"/>
            </p:cNvSpPr>
            <p:nvPr/>
          </p:nvSpPr>
          <p:spPr bwMode="auto">
            <a:xfrm>
              <a:off x="235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81" name="Line 13"/>
            <p:cNvSpPr>
              <a:spLocks noChangeShapeType="1"/>
            </p:cNvSpPr>
            <p:nvPr/>
          </p:nvSpPr>
          <p:spPr bwMode="auto">
            <a:xfrm>
              <a:off x="238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82" name="Line 14"/>
            <p:cNvSpPr>
              <a:spLocks noChangeShapeType="1"/>
            </p:cNvSpPr>
            <p:nvPr/>
          </p:nvSpPr>
          <p:spPr bwMode="auto">
            <a:xfrm>
              <a:off x="241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83" name="Line 15"/>
            <p:cNvSpPr>
              <a:spLocks noChangeShapeType="1"/>
            </p:cNvSpPr>
            <p:nvPr/>
          </p:nvSpPr>
          <p:spPr bwMode="auto">
            <a:xfrm>
              <a:off x="244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84" name="Line 16"/>
            <p:cNvSpPr>
              <a:spLocks noChangeShapeType="1"/>
            </p:cNvSpPr>
            <p:nvPr/>
          </p:nvSpPr>
          <p:spPr bwMode="auto">
            <a:xfrm>
              <a:off x="247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85" name="Line 17"/>
            <p:cNvSpPr>
              <a:spLocks noChangeShapeType="1"/>
            </p:cNvSpPr>
            <p:nvPr/>
          </p:nvSpPr>
          <p:spPr bwMode="auto">
            <a:xfrm>
              <a:off x="250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86" name="Line 18"/>
            <p:cNvSpPr>
              <a:spLocks noChangeShapeType="1"/>
            </p:cNvSpPr>
            <p:nvPr/>
          </p:nvSpPr>
          <p:spPr bwMode="auto">
            <a:xfrm>
              <a:off x="253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87" name="Line 19"/>
            <p:cNvSpPr>
              <a:spLocks noChangeShapeType="1"/>
            </p:cNvSpPr>
            <p:nvPr/>
          </p:nvSpPr>
          <p:spPr bwMode="auto">
            <a:xfrm>
              <a:off x="256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88" name="Line 20"/>
            <p:cNvSpPr>
              <a:spLocks noChangeShapeType="1"/>
            </p:cNvSpPr>
            <p:nvPr/>
          </p:nvSpPr>
          <p:spPr bwMode="auto">
            <a:xfrm>
              <a:off x="259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89" name="Line 21"/>
            <p:cNvSpPr>
              <a:spLocks noChangeShapeType="1"/>
            </p:cNvSpPr>
            <p:nvPr/>
          </p:nvSpPr>
          <p:spPr bwMode="auto">
            <a:xfrm>
              <a:off x="262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0" name="Line 22"/>
            <p:cNvSpPr>
              <a:spLocks noChangeShapeType="1"/>
            </p:cNvSpPr>
            <p:nvPr/>
          </p:nvSpPr>
          <p:spPr bwMode="auto">
            <a:xfrm>
              <a:off x="265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1" name="Line 23"/>
            <p:cNvSpPr>
              <a:spLocks noChangeShapeType="1"/>
            </p:cNvSpPr>
            <p:nvPr/>
          </p:nvSpPr>
          <p:spPr bwMode="auto">
            <a:xfrm>
              <a:off x="268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2" name="Line 24"/>
            <p:cNvSpPr>
              <a:spLocks noChangeShapeType="1"/>
            </p:cNvSpPr>
            <p:nvPr/>
          </p:nvSpPr>
          <p:spPr bwMode="auto">
            <a:xfrm>
              <a:off x="271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3" name="Line 25"/>
            <p:cNvSpPr>
              <a:spLocks noChangeShapeType="1"/>
            </p:cNvSpPr>
            <p:nvPr/>
          </p:nvSpPr>
          <p:spPr bwMode="auto">
            <a:xfrm>
              <a:off x="274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 name="Line 26"/>
            <p:cNvSpPr>
              <a:spLocks noChangeShapeType="1"/>
            </p:cNvSpPr>
            <p:nvPr/>
          </p:nvSpPr>
          <p:spPr bwMode="auto">
            <a:xfrm>
              <a:off x="277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5" name="Line 27"/>
            <p:cNvSpPr>
              <a:spLocks noChangeShapeType="1"/>
            </p:cNvSpPr>
            <p:nvPr/>
          </p:nvSpPr>
          <p:spPr bwMode="auto">
            <a:xfrm>
              <a:off x="280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6" name="Line 28"/>
            <p:cNvSpPr>
              <a:spLocks noChangeShapeType="1"/>
            </p:cNvSpPr>
            <p:nvPr/>
          </p:nvSpPr>
          <p:spPr bwMode="auto">
            <a:xfrm>
              <a:off x="283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grpSp>
        <p:nvGrpSpPr>
          <p:cNvPr id="197" name="Group 6"/>
          <p:cNvGrpSpPr>
            <a:grpSpLocks/>
          </p:cNvGrpSpPr>
          <p:nvPr/>
        </p:nvGrpSpPr>
        <p:grpSpPr bwMode="auto">
          <a:xfrm rot="21023238">
            <a:off x="6074353" y="3182552"/>
            <a:ext cx="977345" cy="103602"/>
            <a:chOff x="2217" y="3874"/>
            <a:chExt cx="648" cy="74"/>
          </a:xfrm>
        </p:grpSpPr>
        <p:sp>
          <p:nvSpPr>
            <p:cNvPr id="198" name="Rectangle 7"/>
            <p:cNvSpPr>
              <a:spLocks noChangeArrowheads="1"/>
            </p:cNvSpPr>
            <p:nvPr/>
          </p:nvSpPr>
          <p:spPr bwMode="auto">
            <a:xfrm>
              <a:off x="2217" y="3874"/>
              <a:ext cx="648" cy="73"/>
            </a:xfrm>
            <a:prstGeom prst="rect">
              <a:avLst/>
            </a:prstGeom>
            <a:solidFill>
              <a:schemeClr val="bg1"/>
            </a:solidFill>
            <a:ln w="19050">
              <a:solidFill>
                <a:srgbClr val="00206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9" name="Line 8"/>
            <p:cNvSpPr>
              <a:spLocks noChangeShapeType="1"/>
            </p:cNvSpPr>
            <p:nvPr/>
          </p:nvSpPr>
          <p:spPr bwMode="auto">
            <a:xfrm>
              <a:off x="223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0" name="Line 9"/>
            <p:cNvSpPr>
              <a:spLocks noChangeShapeType="1"/>
            </p:cNvSpPr>
            <p:nvPr/>
          </p:nvSpPr>
          <p:spPr bwMode="auto">
            <a:xfrm>
              <a:off x="226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1" name="Line 10"/>
            <p:cNvSpPr>
              <a:spLocks noChangeShapeType="1"/>
            </p:cNvSpPr>
            <p:nvPr/>
          </p:nvSpPr>
          <p:spPr bwMode="auto">
            <a:xfrm>
              <a:off x="229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2" name="Line 11"/>
            <p:cNvSpPr>
              <a:spLocks noChangeShapeType="1"/>
            </p:cNvSpPr>
            <p:nvPr/>
          </p:nvSpPr>
          <p:spPr bwMode="auto">
            <a:xfrm>
              <a:off x="232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3" name="Line 12"/>
            <p:cNvSpPr>
              <a:spLocks noChangeShapeType="1"/>
            </p:cNvSpPr>
            <p:nvPr/>
          </p:nvSpPr>
          <p:spPr bwMode="auto">
            <a:xfrm>
              <a:off x="235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4" name="Line 13"/>
            <p:cNvSpPr>
              <a:spLocks noChangeShapeType="1"/>
            </p:cNvSpPr>
            <p:nvPr/>
          </p:nvSpPr>
          <p:spPr bwMode="auto">
            <a:xfrm>
              <a:off x="238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5" name="Line 14"/>
            <p:cNvSpPr>
              <a:spLocks noChangeShapeType="1"/>
            </p:cNvSpPr>
            <p:nvPr/>
          </p:nvSpPr>
          <p:spPr bwMode="auto">
            <a:xfrm>
              <a:off x="241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6" name="Line 15"/>
            <p:cNvSpPr>
              <a:spLocks noChangeShapeType="1"/>
            </p:cNvSpPr>
            <p:nvPr/>
          </p:nvSpPr>
          <p:spPr bwMode="auto">
            <a:xfrm>
              <a:off x="244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7" name="Line 16"/>
            <p:cNvSpPr>
              <a:spLocks noChangeShapeType="1"/>
            </p:cNvSpPr>
            <p:nvPr/>
          </p:nvSpPr>
          <p:spPr bwMode="auto">
            <a:xfrm>
              <a:off x="247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8" name="Line 17"/>
            <p:cNvSpPr>
              <a:spLocks noChangeShapeType="1"/>
            </p:cNvSpPr>
            <p:nvPr/>
          </p:nvSpPr>
          <p:spPr bwMode="auto">
            <a:xfrm>
              <a:off x="250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9" name="Line 18"/>
            <p:cNvSpPr>
              <a:spLocks noChangeShapeType="1"/>
            </p:cNvSpPr>
            <p:nvPr/>
          </p:nvSpPr>
          <p:spPr bwMode="auto">
            <a:xfrm>
              <a:off x="253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0" name="Line 19"/>
            <p:cNvSpPr>
              <a:spLocks noChangeShapeType="1"/>
            </p:cNvSpPr>
            <p:nvPr/>
          </p:nvSpPr>
          <p:spPr bwMode="auto">
            <a:xfrm>
              <a:off x="256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1" name="Line 20"/>
            <p:cNvSpPr>
              <a:spLocks noChangeShapeType="1"/>
            </p:cNvSpPr>
            <p:nvPr/>
          </p:nvSpPr>
          <p:spPr bwMode="auto">
            <a:xfrm>
              <a:off x="259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2" name="Line 21"/>
            <p:cNvSpPr>
              <a:spLocks noChangeShapeType="1"/>
            </p:cNvSpPr>
            <p:nvPr/>
          </p:nvSpPr>
          <p:spPr bwMode="auto">
            <a:xfrm>
              <a:off x="262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3" name="Line 22"/>
            <p:cNvSpPr>
              <a:spLocks noChangeShapeType="1"/>
            </p:cNvSpPr>
            <p:nvPr/>
          </p:nvSpPr>
          <p:spPr bwMode="auto">
            <a:xfrm>
              <a:off x="265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4" name="Line 23"/>
            <p:cNvSpPr>
              <a:spLocks noChangeShapeType="1"/>
            </p:cNvSpPr>
            <p:nvPr/>
          </p:nvSpPr>
          <p:spPr bwMode="auto">
            <a:xfrm>
              <a:off x="268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5" name="Line 24"/>
            <p:cNvSpPr>
              <a:spLocks noChangeShapeType="1"/>
            </p:cNvSpPr>
            <p:nvPr/>
          </p:nvSpPr>
          <p:spPr bwMode="auto">
            <a:xfrm>
              <a:off x="271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6" name="Line 25"/>
            <p:cNvSpPr>
              <a:spLocks noChangeShapeType="1"/>
            </p:cNvSpPr>
            <p:nvPr/>
          </p:nvSpPr>
          <p:spPr bwMode="auto">
            <a:xfrm>
              <a:off x="274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7" name="Line 26"/>
            <p:cNvSpPr>
              <a:spLocks noChangeShapeType="1"/>
            </p:cNvSpPr>
            <p:nvPr/>
          </p:nvSpPr>
          <p:spPr bwMode="auto">
            <a:xfrm>
              <a:off x="277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8" name="Line 27"/>
            <p:cNvSpPr>
              <a:spLocks noChangeShapeType="1"/>
            </p:cNvSpPr>
            <p:nvPr/>
          </p:nvSpPr>
          <p:spPr bwMode="auto">
            <a:xfrm>
              <a:off x="280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9" name="Line 28"/>
            <p:cNvSpPr>
              <a:spLocks noChangeShapeType="1"/>
            </p:cNvSpPr>
            <p:nvPr/>
          </p:nvSpPr>
          <p:spPr bwMode="auto">
            <a:xfrm>
              <a:off x="283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225" name="Rectangle 58"/>
          <p:cNvSpPr>
            <a:spLocks noChangeArrowheads="1"/>
          </p:cNvSpPr>
          <p:nvPr/>
        </p:nvSpPr>
        <p:spPr bwMode="auto">
          <a:xfrm>
            <a:off x="5834215" y="2853809"/>
            <a:ext cx="1048989"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buFont typeface="Wingdings" pitchFamily="2" charset="2"/>
              <a:buNone/>
            </a:pPr>
            <a:r>
              <a:rPr lang="en-US" sz="1800" dirty="0">
                <a:solidFill>
                  <a:srgbClr val="002060"/>
                </a:solidFill>
                <a:latin typeface="Helvetica" charset="0"/>
              </a:rPr>
              <a:t> </a:t>
            </a:r>
            <a:r>
              <a:rPr lang="en-US" sz="1800" dirty="0" smtClean="0">
                <a:solidFill>
                  <a:srgbClr val="002060"/>
                </a:solidFill>
                <a:latin typeface="Helvetica" charset="0"/>
              </a:rPr>
              <a:t>    U 2</a:t>
            </a:r>
            <a:endParaRPr lang="en-US" sz="1800" dirty="0">
              <a:solidFill>
                <a:srgbClr val="002060"/>
              </a:solidFill>
              <a:latin typeface="Helvetica" charset="0"/>
            </a:endParaRPr>
          </a:p>
        </p:txBody>
      </p:sp>
      <p:sp>
        <p:nvSpPr>
          <p:cNvPr id="227" name="Rectangle 58"/>
          <p:cNvSpPr>
            <a:spLocks noChangeArrowheads="1"/>
          </p:cNvSpPr>
          <p:nvPr/>
        </p:nvSpPr>
        <p:spPr bwMode="auto">
          <a:xfrm>
            <a:off x="4129088" y="3550384"/>
            <a:ext cx="1048989"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buFont typeface="Wingdings" pitchFamily="2" charset="2"/>
              <a:buNone/>
            </a:pPr>
            <a:r>
              <a:rPr lang="en-US" sz="1800" dirty="0">
                <a:solidFill>
                  <a:srgbClr val="002060"/>
                </a:solidFill>
                <a:latin typeface="Helvetica" charset="0"/>
              </a:rPr>
              <a:t> </a:t>
            </a:r>
            <a:r>
              <a:rPr lang="en-US" sz="1800" dirty="0" smtClean="0">
                <a:solidFill>
                  <a:srgbClr val="002060"/>
                </a:solidFill>
                <a:latin typeface="Helvetica" charset="0"/>
              </a:rPr>
              <a:t>    U </a:t>
            </a:r>
            <a:r>
              <a:rPr lang="en-US" sz="1800" dirty="0">
                <a:solidFill>
                  <a:srgbClr val="002060"/>
                </a:solidFill>
                <a:latin typeface="Helvetica" charset="0"/>
              </a:rPr>
              <a:t>1</a:t>
            </a:r>
          </a:p>
        </p:txBody>
      </p:sp>
    </p:spTree>
    <p:extLst>
      <p:ext uri="{BB962C8B-B14F-4D97-AF65-F5344CB8AC3E}">
        <p14:creationId xmlns:p14="http://schemas.microsoft.com/office/powerpoint/2010/main" val="2598272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292100" y="144611"/>
            <a:ext cx="8520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en-US" dirty="0" smtClean="0"/>
              <a:t>Comments to the o</a:t>
            </a:r>
            <a:r>
              <a:rPr lang="en-US" sz="2400" dirty="0" smtClean="0">
                <a:solidFill>
                  <a:schemeClr val="bg1"/>
                </a:solidFill>
              </a:rPr>
              <a:t>riginal European XFEL </a:t>
            </a:r>
            <a:r>
              <a:rPr lang="en-US" dirty="0" smtClean="0"/>
              <a:t>layout</a:t>
            </a:r>
            <a:r>
              <a:rPr lang="en-US" sz="2400" dirty="0" smtClean="0">
                <a:solidFill>
                  <a:schemeClr val="bg1"/>
                </a:solidFill>
              </a:rPr>
              <a:t> </a:t>
            </a:r>
            <a:endParaRPr lang="en-US" sz="2400" dirty="0">
              <a:solidFill>
                <a:schemeClr val="bg1"/>
              </a:solidFill>
            </a:endParaRPr>
          </a:p>
        </p:txBody>
      </p:sp>
      <p:sp>
        <p:nvSpPr>
          <p:cNvPr id="3" name="TextBox 2"/>
          <p:cNvSpPr txBox="1"/>
          <p:nvPr/>
        </p:nvSpPr>
        <p:spPr>
          <a:xfrm>
            <a:off x="343193" y="1131376"/>
            <a:ext cx="8338089" cy="2554545"/>
          </a:xfrm>
          <a:prstGeom prst="rect">
            <a:avLst/>
          </a:prstGeom>
          <a:noFill/>
        </p:spPr>
        <p:txBody>
          <a:bodyPr wrap="square" rtlCol="0">
            <a:spAutoFit/>
          </a:bodyPr>
          <a:lstStyle/>
          <a:p>
            <a:r>
              <a:rPr lang="en-US" sz="2000" dirty="0" smtClean="0"/>
              <a:t>The original design of the European XFEL was optimized to produce FEL radiation at 0.1 nm, simultaneously at two </a:t>
            </a:r>
            <a:r>
              <a:rPr lang="en-US" sz="2000" dirty="0" err="1" smtClean="0"/>
              <a:t>undulator</a:t>
            </a:r>
            <a:r>
              <a:rPr lang="en-US" sz="2000" dirty="0" smtClean="0"/>
              <a:t> lines, SASE1 and SASE2.</a:t>
            </a:r>
          </a:p>
          <a:p>
            <a:endParaRPr lang="en-US" sz="2000" dirty="0" smtClean="0"/>
          </a:p>
          <a:p>
            <a:endParaRPr lang="en-US" sz="2000" dirty="0"/>
          </a:p>
          <a:p>
            <a:r>
              <a:rPr lang="en-US" sz="2000" dirty="0" smtClean="0"/>
              <a:t> Additionally, the design included one FEL line In the soft X-ray range, SASE3, and two </a:t>
            </a:r>
            <a:r>
              <a:rPr lang="en-US" sz="2000" dirty="0" err="1" smtClean="0"/>
              <a:t>indulator</a:t>
            </a:r>
            <a:r>
              <a:rPr lang="en-US" sz="2000" dirty="0" smtClean="0"/>
              <a:t> lines for spontaneous synchrotron radiation, U1 and U2.    </a:t>
            </a:r>
            <a:endParaRPr lang="en-US" sz="2000" dirty="0"/>
          </a:p>
        </p:txBody>
      </p:sp>
      <p:sp>
        <p:nvSpPr>
          <p:cNvPr id="8" name="TextBox 7"/>
          <p:cNvSpPr txBox="1"/>
          <p:nvPr/>
        </p:nvSpPr>
        <p:spPr>
          <a:xfrm>
            <a:off x="343193" y="4254285"/>
            <a:ext cx="8800807" cy="1323439"/>
          </a:xfrm>
          <a:prstGeom prst="rect">
            <a:avLst/>
          </a:prstGeom>
          <a:noFill/>
        </p:spPr>
        <p:txBody>
          <a:bodyPr wrap="none" rtlCol="0">
            <a:spAutoFit/>
          </a:bodyPr>
          <a:lstStyle/>
          <a:p>
            <a:r>
              <a:rPr lang="en-US" sz="2000" dirty="0" smtClean="0"/>
              <a:t>The soft X-ray SASE3 </a:t>
            </a:r>
            <a:r>
              <a:rPr lang="en-US" sz="2000" dirty="0" err="1" smtClean="0"/>
              <a:t>beamline</a:t>
            </a:r>
            <a:r>
              <a:rPr lang="en-US" sz="2000" dirty="0" smtClean="0"/>
              <a:t> uses the spent electron beam from SASE1,</a:t>
            </a:r>
          </a:p>
          <a:p>
            <a:r>
              <a:rPr lang="en-US" sz="2000" dirty="0"/>
              <a:t>a</a:t>
            </a:r>
            <a:r>
              <a:rPr lang="en-US" sz="2000" dirty="0" smtClean="0"/>
              <a:t>nd U1 and U2 </a:t>
            </a:r>
            <a:r>
              <a:rPr lang="en-US" sz="2000" dirty="0" err="1" smtClean="0"/>
              <a:t>beamlines</a:t>
            </a:r>
            <a:r>
              <a:rPr lang="en-US" sz="2000" dirty="0" smtClean="0"/>
              <a:t> uses the spent beam from SASE2 (afterburner</a:t>
            </a:r>
          </a:p>
          <a:p>
            <a:r>
              <a:rPr lang="en-US" sz="2000" dirty="0"/>
              <a:t>m</a:t>
            </a:r>
            <a:r>
              <a:rPr lang="en-US" sz="2000" dirty="0" smtClean="0"/>
              <a:t>ode of operation)</a:t>
            </a:r>
          </a:p>
          <a:p>
            <a:r>
              <a:rPr lang="en-US" sz="2000" dirty="0" smtClean="0"/>
              <a:t> </a:t>
            </a:r>
            <a:endParaRPr lang="en-US" sz="2000" dirty="0"/>
          </a:p>
        </p:txBody>
      </p:sp>
    </p:spTree>
    <p:extLst>
      <p:ext uri="{BB962C8B-B14F-4D97-AF65-F5344CB8AC3E}">
        <p14:creationId xmlns:p14="http://schemas.microsoft.com/office/powerpoint/2010/main" val="3718733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European XFEL layout</a:t>
            </a:r>
            <a:endParaRPr lang="de-DE" dirty="0"/>
          </a:p>
        </p:txBody>
      </p:sp>
      <p:sp>
        <p:nvSpPr>
          <p:cNvPr id="4" name="Line 2"/>
          <p:cNvSpPr>
            <a:spLocks noChangeShapeType="1"/>
          </p:cNvSpPr>
          <p:nvPr/>
        </p:nvSpPr>
        <p:spPr bwMode="auto">
          <a:xfrm>
            <a:off x="5564188" y="3505200"/>
            <a:ext cx="2763837" cy="3175"/>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 name="Freeform 3"/>
          <p:cNvSpPr>
            <a:spLocks/>
          </p:cNvSpPr>
          <p:nvPr/>
        </p:nvSpPr>
        <p:spPr bwMode="auto">
          <a:xfrm>
            <a:off x="814388" y="2276475"/>
            <a:ext cx="7556500" cy="1844675"/>
          </a:xfrm>
          <a:custGeom>
            <a:avLst/>
            <a:gdLst>
              <a:gd name="T0" fmla="*/ 0 w 4760"/>
              <a:gd name="T1" fmla="*/ 1162 h 1162"/>
              <a:gd name="T2" fmla="*/ 333 w 4760"/>
              <a:gd name="T3" fmla="*/ 1162 h 1162"/>
              <a:gd name="T4" fmla="*/ 4760 w 4760"/>
              <a:gd name="T5" fmla="*/ 0 h 1162"/>
            </a:gdLst>
            <a:ahLst/>
            <a:cxnLst>
              <a:cxn ang="0">
                <a:pos x="T0" y="T1"/>
              </a:cxn>
              <a:cxn ang="0">
                <a:pos x="T2" y="T3"/>
              </a:cxn>
              <a:cxn ang="0">
                <a:pos x="T4" y="T5"/>
              </a:cxn>
            </a:cxnLst>
            <a:rect l="0" t="0" r="r" b="b"/>
            <a:pathLst>
              <a:path w="4760" h="1162">
                <a:moveTo>
                  <a:pt x="0" y="1162"/>
                </a:moveTo>
                <a:lnTo>
                  <a:pt x="333" y="1162"/>
                </a:lnTo>
                <a:lnTo>
                  <a:pt x="4760" y="0"/>
                </a:lnTo>
              </a:path>
            </a:pathLst>
          </a:custGeom>
          <a:noFill/>
          <a:ln w="76200" cap="flat" cmpd="sng">
            <a:solidFill>
              <a:srgbClr val="FD930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Wingdings" charset="2"/>
              <a:buChar char="n"/>
              <a:defRPr/>
            </a:pPr>
            <a:endParaRPr lang="de-DE"/>
          </a:p>
        </p:txBody>
      </p:sp>
      <p:sp>
        <p:nvSpPr>
          <p:cNvPr id="6" name="Freeform 4"/>
          <p:cNvSpPr>
            <a:spLocks/>
          </p:cNvSpPr>
          <p:nvPr/>
        </p:nvSpPr>
        <p:spPr bwMode="auto">
          <a:xfrm>
            <a:off x="835025" y="4125913"/>
            <a:ext cx="7580313" cy="628650"/>
          </a:xfrm>
          <a:custGeom>
            <a:avLst/>
            <a:gdLst>
              <a:gd name="T0" fmla="*/ 0 w 4775"/>
              <a:gd name="T1" fmla="*/ 0 h 396"/>
              <a:gd name="T2" fmla="*/ 3312 w 4775"/>
              <a:gd name="T3" fmla="*/ 0 h 396"/>
              <a:gd name="T4" fmla="*/ 4775 w 4775"/>
              <a:gd name="T5" fmla="*/ 396 h 396"/>
              <a:gd name="connsiteX0" fmla="*/ 0 w 10000"/>
              <a:gd name="connsiteY0" fmla="*/ 0 h 10000"/>
              <a:gd name="connsiteX1" fmla="*/ 6324 w 10000"/>
              <a:gd name="connsiteY1" fmla="*/ 217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0"/>
                </a:moveTo>
                <a:lnTo>
                  <a:pt x="6324" y="217"/>
                </a:lnTo>
                <a:cubicBezTo>
                  <a:pt x="7345" y="3550"/>
                  <a:pt x="8979" y="6667"/>
                  <a:pt x="10000" y="10000"/>
                </a:cubicBezTo>
              </a:path>
            </a:pathLst>
          </a:custGeom>
          <a:noFill/>
          <a:ln w="76200" cap="flat"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Wingdings" charset="2"/>
              <a:buChar char="n"/>
              <a:defRPr/>
            </a:pPr>
            <a:endParaRPr lang="de-DE"/>
          </a:p>
        </p:txBody>
      </p:sp>
      <p:sp>
        <p:nvSpPr>
          <p:cNvPr id="7" name="Freeform 5"/>
          <p:cNvSpPr>
            <a:spLocks/>
          </p:cNvSpPr>
          <p:nvPr/>
        </p:nvSpPr>
        <p:spPr bwMode="auto">
          <a:xfrm>
            <a:off x="820738" y="2916238"/>
            <a:ext cx="7507287" cy="1198562"/>
          </a:xfrm>
          <a:custGeom>
            <a:avLst/>
            <a:gdLst>
              <a:gd name="T0" fmla="*/ 0 w 4742"/>
              <a:gd name="T1" fmla="*/ 770 h 770"/>
              <a:gd name="T2" fmla="*/ 349 w 4742"/>
              <a:gd name="T3" fmla="*/ 770 h 770"/>
              <a:gd name="T4" fmla="*/ 1811 w 4742"/>
              <a:gd name="T5" fmla="*/ 378 h 770"/>
              <a:gd name="T6" fmla="*/ 3331 w 4742"/>
              <a:gd name="T7" fmla="*/ 378 h 770"/>
              <a:gd name="T8" fmla="*/ 4742 w 4742"/>
              <a:gd name="T9" fmla="*/ 0 h 770"/>
              <a:gd name="connsiteX0" fmla="*/ 0 w 10000"/>
              <a:gd name="connsiteY0" fmla="*/ 10000 h 10000"/>
              <a:gd name="connsiteX1" fmla="*/ 736 w 10000"/>
              <a:gd name="connsiteY1" fmla="*/ 10000 h 10000"/>
              <a:gd name="connsiteX2" fmla="*/ 3819 w 10000"/>
              <a:gd name="connsiteY2" fmla="*/ 4909 h 10000"/>
              <a:gd name="connsiteX3" fmla="*/ 6079 w 10000"/>
              <a:gd name="connsiteY3" fmla="*/ 4909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736" y="10000"/>
                </a:lnTo>
                <a:lnTo>
                  <a:pt x="3819" y="4909"/>
                </a:lnTo>
                <a:lnTo>
                  <a:pt x="6079" y="4909"/>
                </a:lnTo>
                <a:cubicBezTo>
                  <a:pt x="7071" y="3273"/>
                  <a:pt x="9008" y="1636"/>
                  <a:pt x="10000" y="0"/>
                </a:cubicBezTo>
              </a:path>
            </a:pathLst>
          </a:custGeom>
          <a:noFill/>
          <a:ln w="76200" cap="flat"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Wingdings" charset="2"/>
              <a:buChar char="n"/>
              <a:defRPr/>
            </a:pPr>
            <a:endParaRPr lang="de-DE"/>
          </a:p>
        </p:txBody>
      </p:sp>
      <p:grpSp>
        <p:nvGrpSpPr>
          <p:cNvPr id="8" name="Group 6"/>
          <p:cNvGrpSpPr>
            <a:grpSpLocks/>
          </p:cNvGrpSpPr>
          <p:nvPr/>
        </p:nvGrpSpPr>
        <p:grpSpPr bwMode="auto">
          <a:xfrm>
            <a:off x="3724275" y="4083050"/>
            <a:ext cx="1028700" cy="90488"/>
            <a:chOff x="2217" y="3874"/>
            <a:chExt cx="648" cy="74"/>
          </a:xfrm>
        </p:grpSpPr>
        <p:sp>
          <p:nvSpPr>
            <p:cNvPr id="9" name="Rectangle 7"/>
            <p:cNvSpPr>
              <a:spLocks noChangeArrowheads="1"/>
            </p:cNvSpPr>
            <p:nvPr/>
          </p:nvSpPr>
          <p:spPr bwMode="auto">
            <a:xfrm>
              <a:off x="2217" y="3874"/>
              <a:ext cx="648" cy="73"/>
            </a:xfrm>
            <a:prstGeom prst="rect">
              <a:avLst/>
            </a:prstGeom>
            <a:solidFill>
              <a:schemeClr val="bg1"/>
            </a:solidFill>
            <a:ln w="19050">
              <a:solidFill>
                <a:srgbClr val="00206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 name="Line 8"/>
            <p:cNvSpPr>
              <a:spLocks noChangeShapeType="1"/>
            </p:cNvSpPr>
            <p:nvPr/>
          </p:nvSpPr>
          <p:spPr bwMode="auto">
            <a:xfrm>
              <a:off x="223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 name="Line 9"/>
            <p:cNvSpPr>
              <a:spLocks noChangeShapeType="1"/>
            </p:cNvSpPr>
            <p:nvPr/>
          </p:nvSpPr>
          <p:spPr bwMode="auto">
            <a:xfrm>
              <a:off x="226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 name="Line 10"/>
            <p:cNvSpPr>
              <a:spLocks noChangeShapeType="1"/>
            </p:cNvSpPr>
            <p:nvPr/>
          </p:nvSpPr>
          <p:spPr bwMode="auto">
            <a:xfrm>
              <a:off x="229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3" name="Line 11"/>
            <p:cNvSpPr>
              <a:spLocks noChangeShapeType="1"/>
            </p:cNvSpPr>
            <p:nvPr/>
          </p:nvSpPr>
          <p:spPr bwMode="auto">
            <a:xfrm>
              <a:off x="232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 name="Line 12"/>
            <p:cNvSpPr>
              <a:spLocks noChangeShapeType="1"/>
            </p:cNvSpPr>
            <p:nvPr/>
          </p:nvSpPr>
          <p:spPr bwMode="auto">
            <a:xfrm>
              <a:off x="235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5" name="Line 13"/>
            <p:cNvSpPr>
              <a:spLocks noChangeShapeType="1"/>
            </p:cNvSpPr>
            <p:nvPr/>
          </p:nvSpPr>
          <p:spPr bwMode="auto">
            <a:xfrm>
              <a:off x="238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6" name="Line 14"/>
            <p:cNvSpPr>
              <a:spLocks noChangeShapeType="1"/>
            </p:cNvSpPr>
            <p:nvPr/>
          </p:nvSpPr>
          <p:spPr bwMode="auto">
            <a:xfrm>
              <a:off x="241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 name="Line 15"/>
            <p:cNvSpPr>
              <a:spLocks noChangeShapeType="1"/>
            </p:cNvSpPr>
            <p:nvPr/>
          </p:nvSpPr>
          <p:spPr bwMode="auto">
            <a:xfrm>
              <a:off x="244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8" name="Line 16"/>
            <p:cNvSpPr>
              <a:spLocks noChangeShapeType="1"/>
            </p:cNvSpPr>
            <p:nvPr/>
          </p:nvSpPr>
          <p:spPr bwMode="auto">
            <a:xfrm>
              <a:off x="247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 name="Line 17"/>
            <p:cNvSpPr>
              <a:spLocks noChangeShapeType="1"/>
            </p:cNvSpPr>
            <p:nvPr/>
          </p:nvSpPr>
          <p:spPr bwMode="auto">
            <a:xfrm>
              <a:off x="250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 name="Line 18"/>
            <p:cNvSpPr>
              <a:spLocks noChangeShapeType="1"/>
            </p:cNvSpPr>
            <p:nvPr/>
          </p:nvSpPr>
          <p:spPr bwMode="auto">
            <a:xfrm>
              <a:off x="253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 name="Line 19"/>
            <p:cNvSpPr>
              <a:spLocks noChangeShapeType="1"/>
            </p:cNvSpPr>
            <p:nvPr/>
          </p:nvSpPr>
          <p:spPr bwMode="auto">
            <a:xfrm>
              <a:off x="256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2" name="Line 20"/>
            <p:cNvSpPr>
              <a:spLocks noChangeShapeType="1"/>
            </p:cNvSpPr>
            <p:nvPr/>
          </p:nvSpPr>
          <p:spPr bwMode="auto">
            <a:xfrm>
              <a:off x="259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 name="Line 21"/>
            <p:cNvSpPr>
              <a:spLocks noChangeShapeType="1"/>
            </p:cNvSpPr>
            <p:nvPr/>
          </p:nvSpPr>
          <p:spPr bwMode="auto">
            <a:xfrm>
              <a:off x="262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4" name="Line 22"/>
            <p:cNvSpPr>
              <a:spLocks noChangeShapeType="1"/>
            </p:cNvSpPr>
            <p:nvPr/>
          </p:nvSpPr>
          <p:spPr bwMode="auto">
            <a:xfrm>
              <a:off x="265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5" name="Line 23"/>
            <p:cNvSpPr>
              <a:spLocks noChangeShapeType="1"/>
            </p:cNvSpPr>
            <p:nvPr/>
          </p:nvSpPr>
          <p:spPr bwMode="auto">
            <a:xfrm>
              <a:off x="268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6" name="Line 24"/>
            <p:cNvSpPr>
              <a:spLocks noChangeShapeType="1"/>
            </p:cNvSpPr>
            <p:nvPr/>
          </p:nvSpPr>
          <p:spPr bwMode="auto">
            <a:xfrm>
              <a:off x="271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7" name="Line 25"/>
            <p:cNvSpPr>
              <a:spLocks noChangeShapeType="1"/>
            </p:cNvSpPr>
            <p:nvPr/>
          </p:nvSpPr>
          <p:spPr bwMode="auto">
            <a:xfrm>
              <a:off x="274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8" name="Line 26"/>
            <p:cNvSpPr>
              <a:spLocks noChangeShapeType="1"/>
            </p:cNvSpPr>
            <p:nvPr/>
          </p:nvSpPr>
          <p:spPr bwMode="auto">
            <a:xfrm>
              <a:off x="277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9" name="Line 27"/>
            <p:cNvSpPr>
              <a:spLocks noChangeShapeType="1"/>
            </p:cNvSpPr>
            <p:nvPr/>
          </p:nvSpPr>
          <p:spPr bwMode="auto">
            <a:xfrm>
              <a:off x="280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 name="Line 28"/>
            <p:cNvSpPr>
              <a:spLocks noChangeShapeType="1"/>
            </p:cNvSpPr>
            <p:nvPr/>
          </p:nvSpPr>
          <p:spPr bwMode="auto">
            <a:xfrm>
              <a:off x="283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31" name="Line 29"/>
          <p:cNvSpPr>
            <a:spLocks noChangeShapeType="1"/>
          </p:cNvSpPr>
          <p:nvPr/>
        </p:nvSpPr>
        <p:spPr bwMode="auto">
          <a:xfrm flipV="1">
            <a:off x="4757738" y="4124325"/>
            <a:ext cx="3619500" cy="14288"/>
          </a:xfrm>
          <a:prstGeom prst="line">
            <a:avLst/>
          </a:prstGeom>
          <a:noFill/>
          <a:ln w="76200">
            <a:solidFill>
              <a:srgbClr val="FD930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2" name="Line 30"/>
          <p:cNvSpPr>
            <a:spLocks noChangeShapeType="1"/>
          </p:cNvSpPr>
          <p:nvPr/>
        </p:nvSpPr>
        <p:spPr bwMode="auto">
          <a:xfrm flipV="1">
            <a:off x="7392988" y="4511675"/>
            <a:ext cx="677862" cy="3175"/>
          </a:xfrm>
          <a:prstGeom prst="line">
            <a:avLst/>
          </a:prstGeom>
          <a:noFill/>
          <a:ln w="762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nvGrpSpPr>
          <p:cNvPr id="33" name="Group 31"/>
          <p:cNvGrpSpPr>
            <a:grpSpLocks/>
          </p:cNvGrpSpPr>
          <p:nvPr/>
        </p:nvGrpSpPr>
        <p:grpSpPr bwMode="auto">
          <a:xfrm rot="-897601">
            <a:off x="2033588" y="3744913"/>
            <a:ext cx="1169987" cy="90487"/>
            <a:chOff x="2621" y="1728"/>
            <a:chExt cx="737" cy="57"/>
          </a:xfrm>
        </p:grpSpPr>
        <p:sp>
          <p:nvSpPr>
            <p:cNvPr id="34" name="Rectangle 32"/>
            <p:cNvSpPr>
              <a:spLocks noChangeArrowheads="1"/>
            </p:cNvSpPr>
            <p:nvPr/>
          </p:nvSpPr>
          <p:spPr bwMode="auto">
            <a:xfrm>
              <a:off x="2621" y="1728"/>
              <a:ext cx="737" cy="56"/>
            </a:xfrm>
            <a:prstGeom prst="rect">
              <a:avLst/>
            </a:prstGeom>
            <a:solidFill>
              <a:schemeClr val="bg1"/>
            </a:solidFill>
            <a:ln w="19050">
              <a:solidFill>
                <a:srgbClr val="00206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5" name="Line 33"/>
            <p:cNvSpPr>
              <a:spLocks noChangeShapeType="1"/>
            </p:cNvSpPr>
            <p:nvPr/>
          </p:nvSpPr>
          <p:spPr bwMode="auto">
            <a:xfrm>
              <a:off x="264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6" name="Line 34"/>
            <p:cNvSpPr>
              <a:spLocks noChangeShapeType="1"/>
            </p:cNvSpPr>
            <p:nvPr/>
          </p:nvSpPr>
          <p:spPr bwMode="auto">
            <a:xfrm>
              <a:off x="267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7" name="Line 35"/>
            <p:cNvSpPr>
              <a:spLocks noChangeShapeType="1"/>
            </p:cNvSpPr>
            <p:nvPr/>
          </p:nvSpPr>
          <p:spPr bwMode="auto">
            <a:xfrm>
              <a:off x="270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8" name="Line 36"/>
            <p:cNvSpPr>
              <a:spLocks noChangeShapeType="1"/>
            </p:cNvSpPr>
            <p:nvPr/>
          </p:nvSpPr>
          <p:spPr bwMode="auto">
            <a:xfrm>
              <a:off x="273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9" name="Line 37"/>
            <p:cNvSpPr>
              <a:spLocks noChangeShapeType="1"/>
            </p:cNvSpPr>
            <p:nvPr/>
          </p:nvSpPr>
          <p:spPr bwMode="auto">
            <a:xfrm>
              <a:off x="276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0" name="Line 38"/>
            <p:cNvSpPr>
              <a:spLocks noChangeShapeType="1"/>
            </p:cNvSpPr>
            <p:nvPr/>
          </p:nvSpPr>
          <p:spPr bwMode="auto">
            <a:xfrm>
              <a:off x="279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1" name="Line 39"/>
            <p:cNvSpPr>
              <a:spLocks noChangeShapeType="1"/>
            </p:cNvSpPr>
            <p:nvPr/>
          </p:nvSpPr>
          <p:spPr bwMode="auto">
            <a:xfrm>
              <a:off x="282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2" name="Line 40"/>
            <p:cNvSpPr>
              <a:spLocks noChangeShapeType="1"/>
            </p:cNvSpPr>
            <p:nvPr/>
          </p:nvSpPr>
          <p:spPr bwMode="auto">
            <a:xfrm>
              <a:off x="285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3" name="Line 41"/>
            <p:cNvSpPr>
              <a:spLocks noChangeShapeType="1"/>
            </p:cNvSpPr>
            <p:nvPr/>
          </p:nvSpPr>
          <p:spPr bwMode="auto">
            <a:xfrm>
              <a:off x="288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 name="Line 42"/>
            <p:cNvSpPr>
              <a:spLocks noChangeShapeType="1"/>
            </p:cNvSpPr>
            <p:nvPr/>
          </p:nvSpPr>
          <p:spPr bwMode="auto">
            <a:xfrm>
              <a:off x="291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5" name="Line 43"/>
            <p:cNvSpPr>
              <a:spLocks noChangeShapeType="1"/>
            </p:cNvSpPr>
            <p:nvPr/>
          </p:nvSpPr>
          <p:spPr bwMode="auto">
            <a:xfrm>
              <a:off x="294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6" name="Line 44"/>
            <p:cNvSpPr>
              <a:spLocks noChangeShapeType="1"/>
            </p:cNvSpPr>
            <p:nvPr/>
          </p:nvSpPr>
          <p:spPr bwMode="auto">
            <a:xfrm>
              <a:off x="297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 name="Line 45"/>
            <p:cNvSpPr>
              <a:spLocks noChangeShapeType="1"/>
            </p:cNvSpPr>
            <p:nvPr/>
          </p:nvSpPr>
          <p:spPr bwMode="auto">
            <a:xfrm>
              <a:off x="300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8" name="Line 46"/>
            <p:cNvSpPr>
              <a:spLocks noChangeShapeType="1"/>
            </p:cNvSpPr>
            <p:nvPr/>
          </p:nvSpPr>
          <p:spPr bwMode="auto">
            <a:xfrm>
              <a:off x="303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9" name="Line 47"/>
            <p:cNvSpPr>
              <a:spLocks noChangeShapeType="1"/>
            </p:cNvSpPr>
            <p:nvPr/>
          </p:nvSpPr>
          <p:spPr bwMode="auto">
            <a:xfrm>
              <a:off x="306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0" name="Line 48"/>
            <p:cNvSpPr>
              <a:spLocks noChangeShapeType="1"/>
            </p:cNvSpPr>
            <p:nvPr/>
          </p:nvSpPr>
          <p:spPr bwMode="auto">
            <a:xfrm>
              <a:off x="309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 name="Line 49"/>
            <p:cNvSpPr>
              <a:spLocks noChangeShapeType="1"/>
            </p:cNvSpPr>
            <p:nvPr/>
          </p:nvSpPr>
          <p:spPr bwMode="auto">
            <a:xfrm>
              <a:off x="312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2" name="Line 50"/>
            <p:cNvSpPr>
              <a:spLocks noChangeShapeType="1"/>
            </p:cNvSpPr>
            <p:nvPr/>
          </p:nvSpPr>
          <p:spPr bwMode="auto">
            <a:xfrm>
              <a:off x="315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3" name="Line 51"/>
            <p:cNvSpPr>
              <a:spLocks noChangeShapeType="1"/>
            </p:cNvSpPr>
            <p:nvPr/>
          </p:nvSpPr>
          <p:spPr bwMode="auto">
            <a:xfrm>
              <a:off x="318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4" name="Line 52"/>
            <p:cNvSpPr>
              <a:spLocks noChangeShapeType="1"/>
            </p:cNvSpPr>
            <p:nvPr/>
          </p:nvSpPr>
          <p:spPr bwMode="auto">
            <a:xfrm>
              <a:off x="321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5" name="Line 53"/>
            <p:cNvSpPr>
              <a:spLocks noChangeShapeType="1"/>
            </p:cNvSpPr>
            <p:nvPr/>
          </p:nvSpPr>
          <p:spPr bwMode="auto">
            <a:xfrm>
              <a:off x="324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6" name="Line 54"/>
            <p:cNvSpPr>
              <a:spLocks noChangeShapeType="1"/>
            </p:cNvSpPr>
            <p:nvPr/>
          </p:nvSpPr>
          <p:spPr bwMode="auto">
            <a:xfrm>
              <a:off x="327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7" name="Line 55"/>
            <p:cNvSpPr>
              <a:spLocks noChangeShapeType="1"/>
            </p:cNvSpPr>
            <p:nvPr/>
          </p:nvSpPr>
          <p:spPr bwMode="auto">
            <a:xfrm>
              <a:off x="330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8" name="Line 56"/>
            <p:cNvSpPr>
              <a:spLocks noChangeShapeType="1"/>
            </p:cNvSpPr>
            <p:nvPr/>
          </p:nvSpPr>
          <p:spPr bwMode="auto">
            <a:xfrm>
              <a:off x="333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59" name="Rectangle 57"/>
          <p:cNvSpPr>
            <a:spLocks noChangeArrowheads="1"/>
          </p:cNvSpPr>
          <p:nvPr/>
        </p:nvSpPr>
        <p:spPr bwMode="auto">
          <a:xfrm>
            <a:off x="65088" y="1087438"/>
            <a:ext cx="6372225" cy="49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2600">
                <a:solidFill>
                  <a:srgbClr val="000080"/>
                </a:solidFill>
                <a:latin typeface="Helvetica" charset="0"/>
              </a:rPr>
              <a:t>XFEL Photon Beam Transport Systems</a:t>
            </a:r>
          </a:p>
        </p:txBody>
      </p:sp>
      <p:sp>
        <p:nvSpPr>
          <p:cNvPr id="60" name="Rectangle 58"/>
          <p:cNvSpPr>
            <a:spLocks noChangeArrowheads="1"/>
          </p:cNvSpPr>
          <p:nvPr/>
        </p:nvSpPr>
        <p:spPr bwMode="auto">
          <a:xfrm>
            <a:off x="3681413" y="4418013"/>
            <a:ext cx="99695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800">
                <a:solidFill>
                  <a:srgbClr val="002060"/>
                </a:solidFill>
                <a:latin typeface="Helvetica" charset="0"/>
              </a:rPr>
              <a:t>SASE 1</a:t>
            </a:r>
          </a:p>
        </p:txBody>
      </p:sp>
      <p:sp>
        <p:nvSpPr>
          <p:cNvPr id="61" name="Rectangle 59"/>
          <p:cNvSpPr>
            <a:spLocks noChangeArrowheads="1"/>
          </p:cNvSpPr>
          <p:nvPr/>
        </p:nvSpPr>
        <p:spPr bwMode="auto">
          <a:xfrm>
            <a:off x="1957388" y="3235325"/>
            <a:ext cx="9969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None/>
            </a:pPr>
            <a:r>
              <a:rPr lang="en-US" sz="1800">
                <a:solidFill>
                  <a:srgbClr val="002060"/>
                </a:solidFill>
                <a:latin typeface="Helvetica" charset="0"/>
              </a:rPr>
              <a:t>SASE 2</a:t>
            </a:r>
          </a:p>
        </p:txBody>
      </p:sp>
      <p:sp>
        <p:nvSpPr>
          <p:cNvPr id="62" name="Rectangle 60"/>
          <p:cNvSpPr>
            <a:spLocks noChangeArrowheads="1"/>
          </p:cNvSpPr>
          <p:nvPr/>
        </p:nvSpPr>
        <p:spPr bwMode="auto">
          <a:xfrm>
            <a:off x="6048375" y="4418013"/>
            <a:ext cx="99695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800">
                <a:solidFill>
                  <a:srgbClr val="002060"/>
                </a:solidFill>
                <a:latin typeface="Helvetica" charset="0"/>
              </a:rPr>
              <a:t>SASE 3</a:t>
            </a:r>
          </a:p>
        </p:txBody>
      </p:sp>
      <p:sp>
        <p:nvSpPr>
          <p:cNvPr id="63" name="Oval 61"/>
          <p:cNvSpPr>
            <a:spLocks noChangeArrowheads="1"/>
          </p:cNvSpPr>
          <p:nvPr/>
        </p:nvSpPr>
        <p:spPr bwMode="auto">
          <a:xfrm>
            <a:off x="5316538" y="3411538"/>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64" name="Oval 62"/>
          <p:cNvSpPr>
            <a:spLocks noChangeArrowheads="1"/>
          </p:cNvSpPr>
          <p:nvPr/>
        </p:nvSpPr>
        <p:spPr bwMode="auto">
          <a:xfrm>
            <a:off x="1352550" y="4044950"/>
            <a:ext cx="152400" cy="152400"/>
          </a:xfrm>
          <a:prstGeom prst="ellipse">
            <a:avLst/>
          </a:prstGeom>
          <a:solidFill>
            <a:srgbClr val="FF00FF"/>
          </a:solidFill>
          <a:ln w="28575">
            <a:solidFill>
              <a:schemeClr val="bg1"/>
            </a:solidFill>
            <a:round/>
            <a:headEnd/>
            <a:tailEnd/>
          </a:ln>
        </p:spPr>
        <p:txBody>
          <a:bodyPr wrap="none" anchor="ctr"/>
          <a:lstStyle/>
          <a:p>
            <a:endParaRPr lang="de-DE"/>
          </a:p>
        </p:txBody>
      </p:sp>
      <p:sp>
        <p:nvSpPr>
          <p:cNvPr id="65" name="Oval 63"/>
          <p:cNvSpPr>
            <a:spLocks noChangeArrowheads="1"/>
          </p:cNvSpPr>
          <p:nvPr/>
        </p:nvSpPr>
        <p:spPr bwMode="auto">
          <a:xfrm>
            <a:off x="1360488" y="5338763"/>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66" name="Oval 64"/>
          <p:cNvSpPr>
            <a:spLocks noChangeArrowheads="1"/>
          </p:cNvSpPr>
          <p:nvPr/>
        </p:nvSpPr>
        <p:spPr bwMode="auto">
          <a:xfrm>
            <a:off x="5564188" y="4054475"/>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67" name="Oval 65"/>
          <p:cNvSpPr>
            <a:spLocks noChangeArrowheads="1"/>
          </p:cNvSpPr>
          <p:nvPr/>
        </p:nvSpPr>
        <p:spPr bwMode="auto">
          <a:xfrm>
            <a:off x="3629025" y="3435350"/>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68" name="Text Box 66"/>
          <p:cNvSpPr txBox="1">
            <a:spLocks noChangeArrowheads="1"/>
          </p:cNvSpPr>
          <p:nvPr/>
        </p:nvSpPr>
        <p:spPr bwMode="auto">
          <a:xfrm>
            <a:off x="5691188" y="2541588"/>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chemeClr val="accent2"/>
                </a:solidFill>
                <a:latin typeface="Helvetica" charset="0"/>
              </a:rPr>
              <a:t>XTD6</a:t>
            </a:r>
          </a:p>
        </p:txBody>
      </p:sp>
      <p:sp>
        <p:nvSpPr>
          <p:cNvPr id="69" name="Text Box 67"/>
          <p:cNvSpPr txBox="1">
            <a:spLocks noChangeArrowheads="1"/>
          </p:cNvSpPr>
          <p:nvPr/>
        </p:nvSpPr>
        <p:spPr bwMode="auto">
          <a:xfrm>
            <a:off x="6453188" y="3806825"/>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chemeClr val="accent2"/>
                </a:solidFill>
                <a:latin typeface="Helvetica" charset="0"/>
              </a:rPr>
              <a:t>XTD9</a:t>
            </a:r>
          </a:p>
        </p:txBody>
      </p:sp>
      <p:sp>
        <p:nvSpPr>
          <p:cNvPr id="70" name="Text Box 68"/>
          <p:cNvSpPr txBox="1">
            <a:spLocks noChangeArrowheads="1"/>
          </p:cNvSpPr>
          <p:nvPr/>
        </p:nvSpPr>
        <p:spPr bwMode="auto">
          <a:xfrm>
            <a:off x="7569200" y="4737100"/>
            <a:ext cx="738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chemeClr val="accent2"/>
                </a:solidFill>
                <a:latin typeface="Helvetica" charset="0"/>
              </a:rPr>
              <a:t>XTD10</a:t>
            </a:r>
          </a:p>
        </p:txBody>
      </p:sp>
      <p:sp>
        <p:nvSpPr>
          <p:cNvPr id="71" name="Rectangle 69"/>
          <p:cNvSpPr>
            <a:spLocks noChangeArrowheads="1"/>
          </p:cNvSpPr>
          <p:nvPr/>
        </p:nvSpPr>
        <p:spPr bwMode="auto">
          <a:xfrm>
            <a:off x="738188" y="3830638"/>
            <a:ext cx="381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72" name="Oval 70"/>
          <p:cNvSpPr>
            <a:spLocks noChangeArrowheads="1"/>
          </p:cNvSpPr>
          <p:nvPr/>
        </p:nvSpPr>
        <p:spPr bwMode="auto">
          <a:xfrm>
            <a:off x="1360488" y="5033963"/>
            <a:ext cx="152400" cy="152400"/>
          </a:xfrm>
          <a:prstGeom prst="ellipse">
            <a:avLst/>
          </a:prstGeom>
          <a:solidFill>
            <a:srgbClr val="FF00FF"/>
          </a:solidFill>
          <a:ln w="28575">
            <a:solidFill>
              <a:schemeClr val="bg1"/>
            </a:solidFill>
            <a:round/>
            <a:headEnd/>
            <a:tailEnd/>
          </a:ln>
        </p:spPr>
        <p:txBody>
          <a:bodyPr wrap="none" anchor="ctr"/>
          <a:lstStyle/>
          <a:p>
            <a:endParaRPr lang="de-DE"/>
          </a:p>
        </p:txBody>
      </p:sp>
      <p:sp>
        <p:nvSpPr>
          <p:cNvPr id="73" name="Rectangle 71"/>
          <p:cNvSpPr>
            <a:spLocks noChangeArrowheads="1"/>
          </p:cNvSpPr>
          <p:nvPr/>
        </p:nvSpPr>
        <p:spPr bwMode="auto">
          <a:xfrm>
            <a:off x="1512888" y="4943475"/>
            <a:ext cx="1703387" cy="33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Electron switch</a:t>
            </a:r>
          </a:p>
        </p:txBody>
      </p:sp>
      <p:sp>
        <p:nvSpPr>
          <p:cNvPr id="74" name="Rectangle 72"/>
          <p:cNvSpPr>
            <a:spLocks noChangeArrowheads="1"/>
          </p:cNvSpPr>
          <p:nvPr/>
        </p:nvSpPr>
        <p:spPr bwMode="auto">
          <a:xfrm>
            <a:off x="1512888" y="5249863"/>
            <a:ext cx="1552575" cy="33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Electron bend</a:t>
            </a:r>
          </a:p>
        </p:txBody>
      </p:sp>
      <p:grpSp>
        <p:nvGrpSpPr>
          <p:cNvPr id="75" name="Group 73"/>
          <p:cNvGrpSpPr>
            <a:grpSpLocks/>
          </p:cNvGrpSpPr>
          <p:nvPr/>
        </p:nvGrpSpPr>
        <p:grpSpPr bwMode="auto">
          <a:xfrm rot="685013">
            <a:off x="6402388" y="4356100"/>
            <a:ext cx="803275" cy="90488"/>
            <a:chOff x="2730" y="3504"/>
            <a:chExt cx="506" cy="57"/>
          </a:xfrm>
        </p:grpSpPr>
        <p:sp>
          <p:nvSpPr>
            <p:cNvPr id="76" name="Rectangle 74"/>
            <p:cNvSpPr>
              <a:spLocks noChangeArrowheads="1"/>
            </p:cNvSpPr>
            <p:nvPr/>
          </p:nvSpPr>
          <p:spPr bwMode="auto">
            <a:xfrm>
              <a:off x="2730" y="3504"/>
              <a:ext cx="506" cy="56"/>
            </a:xfrm>
            <a:prstGeom prst="rect">
              <a:avLst/>
            </a:prstGeom>
            <a:solidFill>
              <a:schemeClr val="bg1"/>
            </a:solidFill>
            <a:ln w="19050">
              <a:solidFill>
                <a:srgbClr val="00206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7" name="Line 75"/>
            <p:cNvSpPr>
              <a:spLocks noChangeShapeType="1"/>
            </p:cNvSpPr>
            <p:nvPr/>
          </p:nvSpPr>
          <p:spPr bwMode="auto">
            <a:xfrm>
              <a:off x="275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8" name="Line 76"/>
            <p:cNvSpPr>
              <a:spLocks noChangeShapeType="1"/>
            </p:cNvSpPr>
            <p:nvPr/>
          </p:nvSpPr>
          <p:spPr bwMode="auto">
            <a:xfrm>
              <a:off x="278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9" name="Line 77"/>
            <p:cNvSpPr>
              <a:spLocks noChangeShapeType="1"/>
            </p:cNvSpPr>
            <p:nvPr/>
          </p:nvSpPr>
          <p:spPr bwMode="auto">
            <a:xfrm>
              <a:off x="281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0" name="Line 78"/>
            <p:cNvSpPr>
              <a:spLocks noChangeShapeType="1"/>
            </p:cNvSpPr>
            <p:nvPr/>
          </p:nvSpPr>
          <p:spPr bwMode="auto">
            <a:xfrm>
              <a:off x="284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1" name="Line 79"/>
            <p:cNvSpPr>
              <a:spLocks noChangeShapeType="1"/>
            </p:cNvSpPr>
            <p:nvPr/>
          </p:nvSpPr>
          <p:spPr bwMode="auto">
            <a:xfrm>
              <a:off x="287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2" name="Line 80"/>
            <p:cNvSpPr>
              <a:spLocks noChangeShapeType="1"/>
            </p:cNvSpPr>
            <p:nvPr/>
          </p:nvSpPr>
          <p:spPr bwMode="auto">
            <a:xfrm>
              <a:off x="290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3" name="Line 81"/>
            <p:cNvSpPr>
              <a:spLocks noChangeShapeType="1"/>
            </p:cNvSpPr>
            <p:nvPr/>
          </p:nvSpPr>
          <p:spPr bwMode="auto">
            <a:xfrm>
              <a:off x="293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4" name="Line 82"/>
            <p:cNvSpPr>
              <a:spLocks noChangeShapeType="1"/>
            </p:cNvSpPr>
            <p:nvPr/>
          </p:nvSpPr>
          <p:spPr bwMode="auto">
            <a:xfrm>
              <a:off x="296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5" name="Line 83"/>
            <p:cNvSpPr>
              <a:spLocks noChangeShapeType="1"/>
            </p:cNvSpPr>
            <p:nvPr/>
          </p:nvSpPr>
          <p:spPr bwMode="auto">
            <a:xfrm>
              <a:off x="299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6" name="Line 84"/>
            <p:cNvSpPr>
              <a:spLocks noChangeShapeType="1"/>
            </p:cNvSpPr>
            <p:nvPr/>
          </p:nvSpPr>
          <p:spPr bwMode="auto">
            <a:xfrm>
              <a:off x="302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7" name="Line 85"/>
            <p:cNvSpPr>
              <a:spLocks noChangeShapeType="1"/>
            </p:cNvSpPr>
            <p:nvPr/>
          </p:nvSpPr>
          <p:spPr bwMode="auto">
            <a:xfrm>
              <a:off x="305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8" name="Line 86"/>
            <p:cNvSpPr>
              <a:spLocks noChangeShapeType="1"/>
            </p:cNvSpPr>
            <p:nvPr/>
          </p:nvSpPr>
          <p:spPr bwMode="auto">
            <a:xfrm>
              <a:off x="308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9" name="Line 87"/>
            <p:cNvSpPr>
              <a:spLocks noChangeShapeType="1"/>
            </p:cNvSpPr>
            <p:nvPr/>
          </p:nvSpPr>
          <p:spPr bwMode="auto">
            <a:xfrm>
              <a:off x="311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0" name="Line 88"/>
            <p:cNvSpPr>
              <a:spLocks noChangeShapeType="1"/>
            </p:cNvSpPr>
            <p:nvPr/>
          </p:nvSpPr>
          <p:spPr bwMode="auto">
            <a:xfrm>
              <a:off x="314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1" name="Line 89"/>
            <p:cNvSpPr>
              <a:spLocks noChangeShapeType="1"/>
            </p:cNvSpPr>
            <p:nvPr/>
          </p:nvSpPr>
          <p:spPr bwMode="auto">
            <a:xfrm>
              <a:off x="317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2" name="Line 90"/>
            <p:cNvSpPr>
              <a:spLocks noChangeShapeType="1"/>
            </p:cNvSpPr>
            <p:nvPr/>
          </p:nvSpPr>
          <p:spPr bwMode="auto">
            <a:xfrm>
              <a:off x="320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93" name="Rectangle 91"/>
          <p:cNvSpPr>
            <a:spLocks noChangeArrowheads="1"/>
          </p:cNvSpPr>
          <p:nvPr/>
        </p:nvSpPr>
        <p:spPr bwMode="auto">
          <a:xfrm>
            <a:off x="41275" y="3944938"/>
            <a:ext cx="809625" cy="338137"/>
          </a:xfrm>
          <a:prstGeom prst="rect">
            <a:avLst/>
          </a:prstGeom>
          <a:noFill/>
          <a:ln w="9525">
            <a:solidFill>
              <a:srgbClr val="002060"/>
            </a:solid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p>
            <a:pPr>
              <a:buFont typeface="Wingdings" pitchFamily="2" charset="2"/>
              <a:buNone/>
            </a:pPr>
            <a:r>
              <a:rPr lang="en-US" sz="1600">
                <a:solidFill>
                  <a:srgbClr val="002060"/>
                </a:solidFill>
                <a:latin typeface="Helvetica" charset="0"/>
              </a:rPr>
              <a:t>LINAC</a:t>
            </a:r>
          </a:p>
        </p:txBody>
      </p:sp>
      <p:sp>
        <p:nvSpPr>
          <p:cNvPr id="94" name="Line 92"/>
          <p:cNvSpPr>
            <a:spLocks noChangeShapeType="1"/>
          </p:cNvSpPr>
          <p:nvPr/>
        </p:nvSpPr>
        <p:spPr bwMode="auto">
          <a:xfrm>
            <a:off x="788988" y="4106863"/>
            <a:ext cx="200025" cy="0"/>
          </a:xfrm>
          <a:prstGeom prst="line">
            <a:avLst/>
          </a:prstGeom>
          <a:noFill/>
          <a:ln w="1905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95" name="Text Box 93"/>
          <p:cNvSpPr txBox="1">
            <a:spLocks noChangeArrowheads="1"/>
          </p:cNvSpPr>
          <p:nvPr/>
        </p:nvSpPr>
        <p:spPr bwMode="auto">
          <a:xfrm>
            <a:off x="1395413" y="3652838"/>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rgbClr val="002060"/>
                </a:solidFill>
                <a:latin typeface="Helvetica" charset="0"/>
              </a:rPr>
              <a:t>XTD1</a:t>
            </a:r>
          </a:p>
        </p:txBody>
      </p:sp>
      <p:sp>
        <p:nvSpPr>
          <p:cNvPr id="96" name="Text Box 94"/>
          <p:cNvSpPr txBox="1">
            <a:spLocks noChangeArrowheads="1"/>
          </p:cNvSpPr>
          <p:nvPr/>
        </p:nvSpPr>
        <p:spPr bwMode="auto">
          <a:xfrm>
            <a:off x="2954338" y="3836988"/>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rgbClr val="002060"/>
                </a:solidFill>
                <a:latin typeface="Helvetica" charset="0"/>
              </a:rPr>
              <a:t>XTD2</a:t>
            </a:r>
          </a:p>
        </p:txBody>
      </p:sp>
      <p:sp>
        <p:nvSpPr>
          <p:cNvPr id="97" name="Text Box 95"/>
          <p:cNvSpPr txBox="1">
            <a:spLocks noChangeArrowheads="1"/>
          </p:cNvSpPr>
          <p:nvPr/>
        </p:nvSpPr>
        <p:spPr bwMode="auto">
          <a:xfrm>
            <a:off x="5468938" y="4281488"/>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rgbClr val="002060"/>
                </a:solidFill>
                <a:latin typeface="Helvetica" charset="0"/>
              </a:rPr>
              <a:t>XTD4</a:t>
            </a:r>
          </a:p>
        </p:txBody>
      </p:sp>
      <p:sp>
        <p:nvSpPr>
          <p:cNvPr id="98" name="Line 96"/>
          <p:cNvSpPr>
            <a:spLocks noChangeShapeType="1"/>
          </p:cNvSpPr>
          <p:nvPr/>
        </p:nvSpPr>
        <p:spPr bwMode="auto">
          <a:xfrm flipV="1">
            <a:off x="7418388" y="2916238"/>
            <a:ext cx="909637" cy="198437"/>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9" name="Line 97"/>
          <p:cNvSpPr>
            <a:spLocks noChangeShapeType="1"/>
          </p:cNvSpPr>
          <p:nvPr/>
        </p:nvSpPr>
        <p:spPr bwMode="auto">
          <a:xfrm>
            <a:off x="7396163" y="3111500"/>
            <a:ext cx="749300" cy="0"/>
          </a:xfrm>
          <a:prstGeom prst="line">
            <a:avLst/>
          </a:prstGeom>
          <a:noFill/>
          <a:ln w="762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0" name="Oval 98"/>
          <p:cNvSpPr>
            <a:spLocks noChangeArrowheads="1"/>
          </p:cNvSpPr>
          <p:nvPr/>
        </p:nvSpPr>
        <p:spPr bwMode="auto">
          <a:xfrm>
            <a:off x="7342188" y="3038475"/>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101" name="Rectangle 99"/>
          <p:cNvSpPr>
            <a:spLocks noChangeArrowheads="1"/>
          </p:cNvSpPr>
          <p:nvPr/>
        </p:nvSpPr>
        <p:spPr bwMode="auto">
          <a:xfrm>
            <a:off x="8153400" y="3017838"/>
            <a:ext cx="90488" cy="193675"/>
          </a:xfrm>
          <a:prstGeom prst="rect">
            <a:avLst/>
          </a:prstGeom>
          <a:solidFill>
            <a:schemeClr val="tx1"/>
          </a:solidFill>
          <a:ln w="9525">
            <a:solidFill>
              <a:schemeClr val="tx1"/>
            </a:solidFill>
            <a:miter lim="800000"/>
            <a:headEnd/>
            <a:tailEnd/>
          </a:ln>
        </p:spPr>
        <p:txBody>
          <a:bodyPr wrap="none" anchor="ctr"/>
          <a:lstStyle/>
          <a:p>
            <a:endParaRPr lang="de-DE"/>
          </a:p>
        </p:txBody>
      </p:sp>
      <p:sp>
        <p:nvSpPr>
          <p:cNvPr id="102" name="Rectangle 100"/>
          <p:cNvSpPr>
            <a:spLocks noChangeArrowheads="1"/>
          </p:cNvSpPr>
          <p:nvPr/>
        </p:nvSpPr>
        <p:spPr bwMode="auto">
          <a:xfrm>
            <a:off x="8070850" y="4413250"/>
            <a:ext cx="90488" cy="193675"/>
          </a:xfrm>
          <a:prstGeom prst="rect">
            <a:avLst/>
          </a:prstGeom>
          <a:solidFill>
            <a:schemeClr val="tx1"/>
          </a:solidFill>
          <a:ln w="9525">
            <a:solidFill>
              <a:schemeClr val="tx1"/>
            </a:solidFill>
            <a:miter lim="800000"/>
            <a:headEnd/>
            <a:tailEnd/>
          </a:ln>
        </p:spPr>
        <p:txBody>
          <a:bodyPr wrap="none" anchor="ctr"/>
          <a:lstStyle/>
          <a:p>
            <a:endParaRPr lang="de-DE"/>
          </a:p>
        </p:txBody>
      </p:sp>
      <p:sp>
        <p:nvSpPr>
          <p:cNvPr id="103" name="Rectangle 101"/>
          <p:cNvSpPr>
            <a:spLocks noChangeArrowheads="1"/>
          </p:cNvSpPr>
          <p:nvPr/>
        </p:nvSpPr>
        <p:spPr bwMode="auto">
          <a:xfrm>
            <a:off x="1389063" y="5643563"/>
            <a:ext cx="90487" cy="193675"/>
          </a:xfrm>
          <a:prstGeom prst="rect">
            <a:avLst/>
          </a:prstGeom>
          <a:solidFill>
            <a:schemeClr val="tx1"/>
          </a:solidFill>
          <a:ln w="9525">
            <a:solidFill>
              <a:schemeClr val="tx1"/>
            </a:solidFill>
            <a:miter lim="800000"/>
            <a:headEnd/>
            <a:tailEnd/>
          </a:ln>
        </p:spPr>
        <p:txBody>
          <a:bodyPr wrap="none" anchor="ctr"/>
          <a:lstStyle/>
          <a:p>
            <a:endParaRPr lang="de-DE"/>
          </a:p>
        </p:txBody>
      </p:sp>
      <p:sp>
        <p:nvSpPr>
          <p:cNvPr id="104" name="Rectangle 102"/>
          <p:cNvSpPr>
            <a:spLocks noChangeArrowheads="1"/>
          </p:cNvSpPr>
          <p:nvPr/>
        </p:nvSpPr>
        <p:spPr bwMode="auto">
          <a:xfrm>
            <a:off x="1512888" y="5567363"/>
            <a:ext cx="1622425" cy="33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Electron dump</a:t>
            </a:r>
          </a:p>
        </p:txBody>
      </p:sp>
      <p:sp>
        <p:nvSpPr>
          <p:cNvPr id="105" name="Text Box 103"/>
          <p:cNvSpPr txBox="1">
            <a:spLocks noChangeArrowheads="1"/>
          </p:cNvSpPr>
          <p:nvPr/>
        </p:nvSpPr>
        <p:spPr bwMode="auto">
          <a:xfrm>
            <a:off x="3446463" y="3170238"/>
            <a:ext cx="520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latin typeface="Helvetica" charset="0"/>
              </a:rPr>
              <a:t>XS2</a:t>
            </a:r>
          </a:p>
        </p:txBody>
      </p:sp>
      <p:sp>
        <p:nvSpPr>
          <p:cNvPr id="106" name="Text Box 104"/>
          <p:cNvSpPr txBox="1">
            <a:spLocks noChangeArrowheads="1"/>
          </p:cNvSpPr>
          <p:nvPr/>
        </p:nvSpPr>
        <p:spPr bwMode="auto">
          <a:xfrm>
            <a:off x="5413375" y="3819525"/>
            <a:ext cx="520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latin typeface="Helvetica" charset="0"/>
              </a:rPr>
              <a:t>XS3</a:t>
            </a:r>
          </a:p>
        </p:txBody>
      </p:sp>
      <p:sp>
        <p:nvSpPr>
          <p:cNvPr id="107" name="Text Box 105"/>
          <p:cNvSpPr txBox="1">
            <a:spLocks noChangeArrowheads="1"/>
          </p:cNvSpPr>
          <p:nvPr/>
        </p:nvSpPr>
        <p:spPr bwMode="auto">
          <a:xfrm>
            <a:off x="6999288" y="2770188"/>
            <a:ext cx="78422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latin typeface="Helvetica" charset="0"/>
              </a:rPr>
              <a:t>XSDU1</a:t>
            </a:r>
          </a:p>
        </p:txBody>
      </p:sp>
      <p:sp>
        <p:nvSpPr>
          <p:cNvPr id="108" name="Text Box 106"/>
          <p:cNvSpPr txBox="1">
            <a:spLocks noChangeArrowheads="1"/>
          </p:cNvSpPr>
          <p:nvPr/>
        </p:nvSpPr>
        <p:spPr bwMode="auto">
          <a:xfrm>
            <a:off x="7018338" y="4576763"/>
            <a:ext cx="7842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latin typeface="Helvetica" charset="0"/>
              </a:rPr>
              <a:t>XSDU2</a:t>
            </a:r>
          </a:p>
        </p:txBody>
      </p:sp>
      <p:sp>
        <p:nvSpPr>
          <p:cNvPr id="109" name="Line 107"/>
          <p:cNvSpPr>
            <a:spLocks noChangeShapeType="1"/>
          </p:cNvSpPr>
          <p:nvPr/>
        </p:nvSpPr>
        <p:spPr bwMode="auto">
          <a:xfrm>
            <a:off x="7207250" y="4484688"/>
            <a:ext cx="1120775" cy="238125"/>
          </a:xfrm>
          <a:prstGeom prst="line">
            <a:avLst/>
          </a:prstGeom>
          <a:noFill/>
          <a:ln w="76200">
            <a:solidFill>
              <a:srgbClr val="FD930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0" name="Oval 108"/>
          <p:cNvSpPr>
            <a:spLocks noChangeArrowheads="1"/>
          </p:cNvSpPr>
          <p:nvPr/>
        </p:nvSpPr>
        <p:spPr bwMode="auto">
          <a:xfrm>
            <a:off x="7319963" y="4440238"/>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112" name="Line 110"/>
          <p:cNvSpPr>
            <a:spLocks noChangeShapeType="1"/>
          </p:cNvSpPr>
          <p:nvPr/>
        </p:nvSpPr>
        <p:spPr bwMode="auto">
          <a:xfrm>
            <a:off x="1273175" y="2168525"/>
            <a:ext cx="539750" cy="0"/>
          </a:xfrm>
          <a:prstGeom prst="line">
            <a:avLst/>
          </a:prstGeom>
          <a:noFill/>
          <a:ln w="762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3" name="Rectangle 111"/>
          <p:cNvSpPr>
            <a:spLocks noChangeArrowheads="1"/>
          </p:cNvSpPr>
          <p:nvPr/>
        </p:nvSpPr>
        <p:spPr bwMode="auto">
          <a:xfrm>
            <a:off x="1277938" y="2382838"/>
            <a:ext cx="536575" cy="88900"/>
          </a:xfrm>
          <a:prstGeom prst="rect">
            <a:avLst/>
          </a:prstGeom>
          <a:solidFill>
            <a:schemeClr val="bg1"/>
          </a:solidFill>
          <a:ln w="1905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4" name="Line 112"/>
          <p:cNvSpPr>
            <a:spLocks noChangeShapeType="1"/>
          </p:cNvSpPr>
          <p:nvPr/>
        </p:nvSpPr>
        <p:spPr bwMode="auto">
          <a:xfrm>
            <a:off x="1308100"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5" name="Line 113"/>
          <p:cNvSpPr>
            <a:spLocks noChangeShapeType="1"/>
          </p:cNvSpPr>
          <p:nvPr/>
        </p:nvSpPr>
        <p:spPr bwMode="auto">
          <a:xfrm>
            <a:off x="1355725"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6" name="Line 114"/>
          <p:cNvSpPr>
            <a:spLocks noChangeShapeType="1"/>
          </p:cNvSpPr>
          <p:nvPr/>
        </p:nvSpPr>
        <p:spPr bwMode="auto">
          <a:xfrm>
            <a:off x="1403350"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7" name="Line 115"/>
          <p:cNvSpPr>
            <a:spLocks noChangeShapeType="1"/>
          </p:cNvSpPr>
          <p:nvPr/>
        </p:nvSpPr>
        <p:spPr bwMode="auto">
          <a:xfrm>
            <a:off x="1450975"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8" name="Line 116"/>
          <p:cNvSpPr>
            <a:spLocks noChangeShapeType="1"/>
          </p:cNvSpPr>
          <p:nvPr/>
        </p:nvSpPr>
        <p:spPr bwMode="auto">
          <a:xfrm>
            <a:off x="1498600"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9" name="Line 117"/>
          <p:cNvSpPr>
            <a:spLocks noChangeShapeType="1"/>
          </p:cNvSpPr>
          <p:nvPr/>
        </p:nvSpPr>
        <p:spPr bwMode="auto">
          <a:xfrm>
            <a:off x="1546225"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0" name="Line 118"/>
          <p:cNvSpPr>
            <a:spLocks noChangeShapeType="1"/>
          </p:cNvSpPr>
          <p:nvPr/>
        </p:nvSpPr>
        <p:spPr bwMode="auto">
          <a:xfrm>
            <a:off x="1593850"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1" name="Line 119"/>
          <p:cNvSpPr>
            <a:spLocks noChangeShapeType="1"/>
          </p:cNvSpPr>
          <p:nvPr/>
        </p:nvSpPr>
        <p:spPr bwMode="auto">
          <a:xfrm>
            <a:off x="1641475"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2" name="Line 120"/>
          <p:cNvSpPr>
            <a:spLocks noChangeShapeType="1"/>
          </p:cNvSpPr>
          <p:nvPr/>
        </p:nvSpPr>
        <p:spPr bwMode="auto">
          <a:xfrm>
            <a:off x="1689100"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3" name="Line 121"/>
          <p:cNvSpPr>
            <a:spLocks noChangeShapeType="1"/>
          </p:cNvSpPr>
          <p:nvPr/>
        </p:nvSpPr>
        <p:spPr bwMode="auto">
          <a:xfrm>
            <a:off x="1736725"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4" name="Line 122"/>
          <p:cNvSpPr>
            <a:spLocks noChangeShapeType="1"/>
          </p:cNvSpPr>
          <p:nvPr/>
        </p:nvSpPr>
        <p:spPr bwMode="auto">
          <a:xfrm>
            <a:off x="1784350"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5" name="Line 123"/>
          <p:cNvSpPr>
            <a:spLocks noChangeShapeType="1"/>
          </p:cNvSpPr>
          <p:nvPr/>
        </p:nvSpPr>
        <p:spPr bwMode="auto">
          <a:xfrm>
            <a:off x="1273175" y="2701925"/>
            <a:ext cx="539750" cy="0"/>
          </a:xfrm>
          <a:prstGeom prst="line">
            <a:avLst/>
          </a:prstGeom>
          <a:noFill/>
          <a:ln w="76200">
            <a:solidFill>
              <a:srgbClr val="FD930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6" name="Rectangle 124"/>
          <p:cNvSpPr>
            <a:spLocks noChangeArrowheads="1"/>
          </p:cNvSpPr>
          <p:nvPr/>
        </p:nvSpPr>
        <p:spPr bwMode="auto">
          <a:xfrm>
            <a:off x="1882775" y="1992313"/>
            <a:ext cx="1679575" cy="33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Electron tunnel</a:t>
            </a:r>
          </a:p>
        </p:txBody>
      </p:sp>
      <p:sp>
        <p:nvSpPr>
          <p:cNvPr id="127" name="Rectangle 125"/>
          <p:cNvSpPr>
            <a:spLocks noChangeArrowheads="1"/>
          </p:cNvSpPr>
          <p:nvPr/>
        </p:nvSpPr>
        <p:spPr bwMode="auto">
          <a:xfrm>
            <a:off x="1882775" y="2535238"/>
            <a:ext cx="1563688" cy="33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Photon tunnel</a:t>
            </a:r>
          </a:p>
        </p:txBody>
      </p:sp>
      <p:sp>
        <p:nvSpPr>
          <p:cNvPr id="128" name="Rectangle 126"/>
          <p:cNvSpPr>
            <a:spLocks noChangeArrowheads="1"/>
          </p:cNvSpPr>
          <p:nvPr/>
        </p:nvSpPr>
        <p:spPr bwMode="auto">
          <a:xfrm>
            <a:off x="1882775" y="2263775"/>
            <a:ext cx="1154113" cy="33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Undulator</a:t>
            </a:r>
          </a:p>
        </p:txBody>
      </p:sp>
      <p:sp>
        <p:nvSpPr>
          <p:cNvPr id="129" name="Rectangle 127"/>
          <p:cNvSpPr>
            <a:spLocks noChangeArrowheads="1"/>
          </p:cNvSpPr>
          <p:nvPr/>
        </p:nvSpPr>
        <p:spPr bwMode="auto">
          <a:xfrm>
            <a:off x="8324850" y="2809875"/>
            <a:ext cx="214313" cy="193675"/>
          </a:xfrm>
          <a:prstGeom prst="rect">
            <a:avLst/>
          </a:prstGeom>
          <a:solidFill>
            <a:schemeClr val="bg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0" name="Rectangle 128"/>
          <p:cNvSpPr>
            <a:spLocks noChangeArrowheads="1"/>
          </p:cNvSpPr>
          <p:nvPr/>
        </p:nvSpPr>
        <p:spPr bwMode="auto">
          <a:xfrm>
            <a:off x="8324850" y="3405188"/>
            <a:ext cx="214313" cy="193675"/>
          </a:xfrm>
          <a:prstGeom prst="rect">
            <a:avLst/>
          </a:prstGeom>
          <a:solidFill>
            <a:schemeClr val="bg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grpSp>
        <p:nvGrpSpPr>
          <p:cNvPr id="131" name="Group 130"/>
          <p:cNvGrpSpPr>
            <a:grpSpLocks/>
          </p:cNvGrpSpPr>
          <p:nvPr/>
        </p:nvGrpSpPr>
        <p:grpSpPr bwMode="auto">
          <a:xfrm>
            <a:off x="8325512" y="4014016"/>
            <a:ext cx="304800" cy="193675"/>
            <a:chOff x="5376" y="2304"/>
            <a:chExt cx="192" cy="122"/>
          </a:xfrm>
          <a:solidFill>
            <a:schemeClr val="accent2"/>
          </a:solidFill>
        </p:grpSpPr>
        <p:sp>
          <p:nvSpPr>
            <p:cNvPr id="132" name="Rectangle 131"/>
            <p:cNvSpPr>
              <a:spLocks noChangeArrowheads="1"/>
            </p:cNvSpPr>
            <p:nvPr/>
          </p:nvSpPr>
          <p:spPr bwMode="auto">
            <a:xfrm>
              <a:off x="5376" y="2304"/>
              <a:ext cx="135" cy="122"/>
            </a:xfrm>
            <a:prstGeom prst="rect">
              <a:avLst/>
            </a:prstGeom>
            <a:grpFill/>
            <a:ln w="9525">
              <a:solidFill>
                <a:schemeClr val="tx1"/>
              </a:solidFill>
              <a:miter lim="800000"/>
              <a:headEnd/>
              <a:tailEnd/>
            </a:ln>
          </p:spPr>
          <p:txBody>
            <a:bodyPr wrap="none" anchor="ctr"/>
            <a:lstStyle/>
            <a:p>
              <a:pPr>
                <a:buFont typeface="Wingdings" charset="2"/>
                <a:buChar char="n"/>
                <a:defRPr/>
              </a:pPr>
              <a:endParaRPr lang="de-DE"/>
            </a:p>
          </p:txBody>
        </p:sp>
        <p:sp>
          <p:nvSpPr>
            <p:cNvPr id="133" name="Line 133"/>
            <p:cNvSpPr>
              <a:spLocks noChangeShapeType="1"/>
            </p:cNvSpPr>
            <p:nvPr/>
          </p:nvSpPr>
          <p:spPr bwMode="auto">
            <a:xfrm flipH="1">
              <a:off x="5376" y="2364"/>
              <a:ext cx="192" cy="0"/>
            </a:xfrm>
            <a:prstGeom prst="line">
              <a:avLst/>
            </a:prstGeom>
            <a:grpFill/>
            <a:ln w="19050">
              <a:solidFill>
                <a:srgbClr val="FD930A"/>
              </a:solidFill>
              <a:round/>
              <a:headEnd/>
              <a:tailEnd/>
            </a:ln>
            <a:extLst/>
          </p:spPr>
          <p:txBody>
            <a:bodyPr wrap="none" anchor="ctr"/>
            <a:lstStyle/>
            <a:p>
              <a:pPr>
                <a:buFont typeface="Wingdings" charset="2"/>
                <a:buChar char="n"/>
                <a:defRPr/>
              </a:pPr>
              <a:endParaRPr lang="de-DE"/>
            </a:p>
          </p:txBody>
        </p:sp>
      </p:grpSp>
      <p:grpSp>
        <p:nvGrpSpPr>
          <p:cNvPr id="134" name="Group 135"/>
          <p:cNvGrpSpPr>
            <a:grpSpLocks/>
          </p:cNvGrpSpPr>
          <p:nvPr/>
        </p:nvGrpSpPr>
        <p:grpSpPr bwMode="auto">
          <a:xfrm>
            <a:off x="8325512" y="4644254"/>
            <a:ext cx="304800" cy="193675"/>
            <a:chOff x="5376" y="2304"/>
            <a:chExt cx="192" cy="122"/>
          </a:xfrm>
          <a:solidFill>
            <a:schemeClr val="accent2"/>
          </a:solidFill>
        </p:grpSpPr>
        <p:sp>
          <p:nvSpPr>
            <p:cNvPr id="135" name="Rectangle 136"/>
            <p:cNvSpPr>
              <a:spLocks noChangeArrowheads="1"/>
            </p:cNvSpPr>
            <p:nvPr/>
          </p:nvSpPr>
          <p:spPr bwMode="auto">
            <a:xfrm>
              <a:off x="5376" y="2304"/>
              <a:ext cx="135" cy="122"/>
            </a:xfrm>
            <a:prstGeom prst="rect">
              <a:avLst/>
            </a:prstGeom>
            <a:grpFill/>
            <a:ln w="9525">
              <a:solidFill>
                <a:schemeClr val="tx1"/>
              </a:solidFill>
              <a:miter lim="800000"/>
              <a:headEnd/>
              <a:tailEnd/>
            </a:ln>
          </p:spPr>
          <p:txBody>
            <a:bodyPr wrap="none" anchor="ctr"/>
            <a:lstStyle/>
            <a:p>
              <a:pPr>
                <a:buFont typeface="Wingdings" charset="2"/>
                <a:buChar char="n"/>
                <a:defRPr/>
              </a:pPr>
              <a:endParaRPr lang="de-DE"/>
            </a:p>
          </p:txBody>
        </p:sp>
        <p:sp>
          <p:nvSpPr>
            <p:cNvPr id="136" name="Line 137"/>
            <p:cNvSpPr>
              <a:spLocks noChangeShapeType="1"/>
            </p:cNvSpPr>
            <p:nvPr/>
          </p:nvSpPr>
          <p:spPr bwMode="auto">
            <a:xfrm flipH="1">
              <a:off x="5376" y="2364"/>
              <a:ext cx="192" cy="0"/>
            </a:xfrm>
            <a:prstGeom prst="line">
              <a:avLst/>
            </a:prstGeom>
            <a:grpFill/>
            <a:ln w="19050">
              <a:solidFill>
                <a:srgbClr val="FD930A"/>
              </a:solidFill>
              <a:round/>
              <a:headEnd/>
              <a:tailEnd/>
            </a:ln>
            <a:extLst/>
          </p:spPr>
          <p:txBody>
            <a:bodyPr wrap="none" anchor="ctr"/>
            <a:lstStyle/>
            <a:p>
              <a:pPr>
                <a:buFont typeface="Wingdings" charset="2"/>
                <a:buChar char="n"/>
                <a:defRPr/>
              </a:pPr>
              <a:endParaRPr lang="de-DE"/>
            </a:p>
          </p:txBody>
        </p:sp>
      </p:grpSp>
      <p:grpSp>
        <p:nvGrpSpPr>
          <p:cNvPr id="137" name="Group 138"/>
          <p:cNvGrpSpPr>
            <a:grpSpLocks/>
          </p:cNvGrpSpPr>
          <p:nvPr/>
        </p:nvGrpSpPr>
        <p:grpSpPr bwMode="auto">
          <a:xfrm>
            <a:off x="8325512" y="2185216"/>
            <a:ext cx="304800" cy="193675"/>
            <a:chOff x="5376" y="2304"/>
            <a:chExt cx="192" cy="122"/>
          </a:xfrm>
          <a:solidFill>
            <a:schemeClr val="accent2"/>
          </a:solidFill>
        </p:grpSpPr>
        <p:sp>
          <p:nvSpPr>
            <p:cNvPr id="138" name="Rectangle 139"/>
            <p:cNvSpPr>
              <a:spLocks noChangeArrowheads="1"/>
            </p:cNvSpPr>
            <p:nvPr/>
          </p:nvSpPr>
          <p:spPr bwMode="auto">
            <a:xfrm>
              <a:off x="5376" y="2304"/>
              <a:ext cx="135" cy="122"/>
            </a:xfrm>
            <a:prstGeom prst="rect">
              <a:avLst/>
            </a:prstGeom>
            <a:grpFill/>
            <a:ln w="9525">
              <a:solidFill>
                <a:schemeClr val="tx1"/>
              </a:solidFill>
              <a:miter lim="800000"/>
              <a:headEnd/>
              <a:tailEnd/>
            </a:ln>
          </p:spPr>
          <p:txBody>
            <a:bodyPr wrap="none" anchor="ctr"/>
            <a:lstStyle/>
            <a:p>
              <a:pPr>
                <a:buFont typeface="Wingdings" charset="2"/>
                <a:buChar char="n"/>
                <a:defRPr/>
              </a:pPr>
              <a:endParaRPr lang="de-DE"/>
            </a:p>
          </p:txBody>
        </p:sp>
        <p:sp>
          <p:nvSpPr>
            <p:cNvPr id="139" name="Line 140"/>
            <p:cNvSpPr>
              <a:spLocks noChangeShapeType="1"/>
            </p:cNvSpPr>
            <p:nvPr/>
          </p:nvSpPr>
          <p:spPr bwMode="auto">
            <a:xfrm flipH="1">
              <a:off x="5376" y="2364"/>
              <a:ext cx="192" cy="0"/>
            </a:xfrm>
            <a:prstGeom prst="line">
              <a:avLst/>
            </a:prstGeom>
            <a:grpFill/>
            <a:ln w="19050">
              <a:solidFill>
                <a:srgbClr val="FD930A"/>
              </a:solidFill>
              <a:round/>
              <a:headEnd/>
              <a:tailEnd/>
            </a:ln>
            <a:extLst/>
          </p:spPr>
          <p:txBody>
            <a:bodyPr wrap="none" anchor="ctr"/>
            <a:lstStyle/>
            <a:p>
              <a:pPr>
                <a:buFont typeface="Wingdings" charset="2"/>
                <a:buChar char="n"/>
                <a:defRPr/>
              </a:pPr>
              <a:endParaRPr lang="de-DE"/>
            </a:p>
          </p:txBody>
        </p:sp>
      </p:grpSp>
      <p:sp>
        <p:nvSpPr>
          <p:cNvPr id="140" name="Text Box 143"/>
          <p:cNvSpPr txBox="1">
            <a:spLocks noChangeArrowheads="1"/>
          </p:cNvSpPr>
          <p:nvPr/>
        </p:nvSpPr>
        <p:spPr bwMode="auto">
          <a:xfrm>
            <a:off x="8535988" y="2241550"/>
            <a:ext cx="565150"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t>HED</a:t>
            </a:r>
          </a:p>
        </p:txBody>
      </p:sp>
      <p:sp>
        <p:nvSpPr>
          <p:cNvPr id="141" name="Text Box 143"/>
          <p:cNvSpPr txBox="1">
            <a:spLocks noChangeArrowheads="1"/>
          </p:cNvSpPr>
          <p:nvPr/>
        </p:nvSpPr>
        <p:spPr bwMode="auto">
          <a:xfrm>
            <a:off x="8553450" y="2003425"/>
            <a:ext cx="512763"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t>MID</a:t>
            </a:r>
          </a:p>
        </p:txBody>
      </p:sp>
      <p:sp>
        <p:nvSpPr>
          <p:cNvPr id="142" name="Text Box 143"/>
          <p:cNvSpPr txBox="1">
            <a:spLocks noChangeArrowheads="1"/>
          </p:cNvSpPr>
          <p:nvPr/>
        </p:nvSpPr>
        <p:spPr bwMode="auto">
          <a:xfrm>
            <a:off x="8537575" y="4073525"/>
            <a:ext cx="534988"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t>FXE</a:t>
            </a:r>
          </a:p>
        </p:txBody>
      </p:sp>
      <p:sp>
        <p:nvSpPr>
          <p:cNvPr id="143" name="Text Box 143"/>
          <p:cNvSpPr txBox="1">
            <a:spLocks noChangeArrowheads="1"/>
          </p:cNvSpPr>
          <p:nvPr/>
        </p:nvSpPr>
        <p:spPr bwMode="auto">
          <a:xfrm>
            <a:off x="8499475" y="3835400"/>
            <a:ext cx="555625"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t>SPB</a:t>
            </a:r>
          </a:p>
        </p:txBody>
      </p:sp>
      <p:sp>
        <p:nvSpPr>
          <p:cNvPr id="144" name="Text Box 143"/>
          <p:cNvSpPr txBox="1">
            <a:spLocks noChangeArrowheads="1"/>
          </p:cNvSpPr>
          <p:nvPr/>
        </p:nvSpPr>
        <p:spPr bwMode="auto">
          <a:xfrm>
            <a:off x="8580438" y="4684713"/>
            <a:ext cx="554037"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t>SCS</a:t>
            </a:r>
          </a:p>
        </p:txBody>
      </p:sp>
      <p:sp>
        <p:nvSpPr>
          <p:cNvPr id="145" name="Text Box 143"/>
          <p:cNvSpPr txBox="1">
            <a:spLocks noChangeArrowheads="1"/>
          </p:cNvSpPr>
          <p:nvPr/>
        </p:nvSpPr>
        <p:spPr bwMode="auto">
          <a:xfrm>
            <a:off x="8555038" y="4446588"/>
            <a:ext cx="565150"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t>SQS</a:t>
            </a:r>
          </a:p>
        </p:txBody>
      </p:sp>
      <p:sp>
        <p:nvSpPr>
          <p:cNvPr id="146" name="Text Box 104"/>
          <p:cNvSpPr txBox="1">
            <a:spLocks noChangeArrowheads="1"/>
          </p:cNvSpPr>
          <p:nvPr/>
        </p:nvSpPr>
        <p:spPr bwMode="auto">
          <a:xfrm>
            <a:off x="5153025" y="3130550"/>
            <a:ext cx="520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latin typeface="Helvetica" charset="0"/>
              </a:rPr>
              <a:t>XS4</a:t>
            </a:r>
          </a:p>
        </p:txBody>
      </p:sp>
      <p:sp>
        <p:nvSpPr>
          <p:cNvPr id="147" name="Text Box 94"/>
          <p:cNvSpPr txBox="1">
            <a:spLocks noChangeArrowheads="1"/>
          </p:cNvSpPr>
          <p:nvPr/>
        </p:nvSpPr>
        <p:spPr bwMode="auto">
          <a:xfrm>
            <a:off x="4235450" y="3524250"/>
            <a:ext cx="6429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rgbClr val="002060"/>
                </a:solidFill>
                <a:latin typeface="Helvetica" charset="0"/>
              </a:rPr>
              <a:t>XTD3</a:t>
            </a:r>
          </a:p>
        </p:txBody>
      </p:sp>
      <p:sp>
        <p:nvSpPr>
          <p:cNvPr id="148" name="Text Box 94"/>
          <p:cNvSpPr txBox="1">
            <a:spLocks noChangeArrowheads="1"/>
          </p:cNvSpPr>
          <p:nvPr/>
        </p:nvSpPr>
        <p:spPr bwMode="auto">
          <a:xfrm>
            <a:off x="6091238" y="2938463"/>
            <a:ext cx="6429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rgbClr val="002060"/>
                </a:solidFill>
                <a:latin typeface="Helvetica" charset="0"/>
              </a:rPr>
              <a:t>XTD5</a:t>
            </a:r>
          </a:p>
        </p:txBody>
      </p:sp>
      <p:sp>
        <p:nvSpPr>
          <p:cNvPr id="149" name="Text Box 94"/>
          <p:cNvSpPr txBox="1">
            <a:spLocks noChangeArrowheads="1"/>
          </p:cNvSpPr>
          <p:nvPr/>
        </p:nvSpPr>
        <p:spPr bwMode="auto">
          <a:xfrm>
            <a:off x="7727950" y="2598738"/>
            <a:ext cx="6429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 typeface="Wingdings" charset="2"/>
              <a:buNone/>
              <a:defRPr/>
            </a:pPr>
            <a:r>
              <a:rPr lang="en-US" sz="1400" dirty="0">
                <a:solidFill>
                  <a:schemeClr val="accent5">
                    <a:lumMod val="60000"/>
                    <a:lumOff val="40000"/>
                  </a:schemeClr>
                </a:solidFill>
                <a:latin typeface="Helvetica" charset="0"/>
              </a:rPr>
              <a:t>XTD7</a:t>
            </a:r>
          </a:p>
        </p:txBody>
      </p:sp>
      <p:sp>
        <p:nvSpPr>
          <p:cNvPr id="150" name="Text Box 94"/>
          <p:cNvSpPr txBox="1">
            <a:spLocks noChangeArrowheads="1"/>
          </p:cNvSpPr>
          <p:nvPr/>
        </p:nvSpPr>
        <p:spPr bwMode="auto">
          <a:xfrm>
            <a:off x="6977063" y="3214688"/>
            <a:ext cx="6429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 typeface="Wingdings" charset="2"/>
              <a:buNone/>
              <a:defRPr/>
            </a:pPr>
            <a:r>
              <a:rPr lang="en-US" sz="1400" dirty="0">
                <a:solidFill>
                  <a:schemeClr val="accent5">
                    <a:lumMod val="60000"/>
                    <a:lumOff val="40000"/>
                  </a:schemeClr>
                </a:solidFill>
                <a:latin typeface="Helvetica" charset="0"/>
              </a:rPr>
              <a:t>XTD8</a:t>
            </a:r>
          </a:p>
        </p:txBody>
      </p:sp>
    </p:spTree>
    <p:extLst>
      <p:ext uri="{BB962C8B-B14F-4D97-AF65-F5344CB8AC3E}">
        <p14:creationId xmlns:p14="http://schemas.microsoft.com/office/powerpoint/2010/main" val="1866216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to current European XFEL layout</a:t>
            </a:r>
            <a:endParaRPr lang="de-DE" dirty="0"/>
          </a:p>
        </p:txBody>
      </p:sp>
      <p:sp>
        <p:nvSpPr>
          <p:cNvPr id="13" name="TextBox 12"/>
          <p:cNvSpPr txBox="1"/>
          <p:nvPr/>
        </p:nvSpPr>
        <p:spPr>
          <a:xfrm>
            <a:off x="701299" y="937647"/>
            <a:ext cx="8047493" cy="1631216"/>
          </a:xfrm>
          <a:prstGeom prst="rect">
            <a:avLst/>
          </a:prstGeom>
          <a:noFill/>
        </p:spPr>
        <p:txBody>
          <a:bodyPr wrap="square" rtlCol="0">
            <a:spAutoFit/>
          </a:bodyPr>
          <a:lstStyle/>
          <a:p>
            <a:r>
              <a:rPr lang="en-US" sz="2000" dirty="0" smtClean="0"/>
              <a:t>The layout of the European XFEL changed (about three years ago). In the last years after the achievement of the LCLS it became clear that the experiments with XFEL radiation, rather than with spontaneous radiation, had to be prioritized. In the current design, two </a:t>
            </a:r>
            <a:r>
              <a:rPr lang="en-US" sz="2000" dirty="0" err="1" smtClean="0"/>
              <a:t>undulator</a:t>
            </a:r>
            <a:r>
              <a:rPr lang="en-US" sz="2000" dirty="0" smtClean="0"/>
              <a:t> tunnels behind SASE2 are now free for XFEL </a:t>
            </a:r>
            <a:r>
              <a:rPr lang="en-US" sz="2000" dirty="0" err="1" smtClean="0"/>
              <a:t>undulators</a:t>
            </a:r>
            <a:r>
              <a:rPr lang="en-US" sz="2000" dirty="0" smtClean="0"/>
              <a:t> installation.      </a:t>
            </a:r>
            <a:endParaRPr lang="en-US" sz="2000" dirty="0"/>
          </a:p>
        </p:txBody>
      </p:sp>
      <p:sp>
        <p:nvSpPr>
          <p:cNvPr id="17" name="TextBox 16"/>
          <p:cNvSpPr txBox="1"/>
          <p:nvPr/>
        </p:nvSpPr>
        <p:spPr>
          <a:xfrm>
            <a:off x="883404" y="3341393"/>
            <a:ext cx="7640664" cy="2554545"/>
          </a:xfrm>
          <a:prstGeom prst="rect">
            <a:avLst/>
          </a:prstGeom>
          <a:noFill/>
        </p:spPr>
        <p:txBody>
          <a:bodyPr wrap="square" rtlCol="0">
            <a:spAutoFit/>
          </a:bodyPr>
          <a:lstStyle/>
          <a:p>
            <a:r>
              <a:rPr lang="en-US" sz="2000" dirty="0" smtClean="0"/>
              <a:t>Cancelation of two </a:t>
            </a:r>
            <a:r>
              <a:rPr lang="en-US" sz="2000" dirty="0" err="1" smtClean="0"/>
              <a:t>undulators</a:t>
            </a:r>
            <a:r>
              <a:rPr lang="en-US" sz="2000" dirty="0" smtClean="0"/>
              <a:t> radically changed original design and  availability of free </a:t>
            </a:r>
            <a:r>
              <a:rPr lang="en-US" sz="2000" dirty="0" err="1" smtClean="0"/>
              <a:t>undulator</a:t>
            </a:r>
            <a:r>
              <a:rPr lang="en-US" sz="2000" dirty="0" smtClean="0"/>
              <a:t> tunnels opened  a possibility for optimization of sources and instruments positions at the fixed cost and time constrains.</a:t>
            </a:r>
          </a:p>
          <a:p>
            <a:endParaRPr lang="en-US" sz="2000" dirty="0" smtClean="0"/>
          </a:p>
          <a:p>
            <a:endParaRPr lang="en-US" sz="2000" dirty="0" smtClean="0"/>
          </a:p>
          <a:p>
            <a:r>
              <a:rPr lang="en-US" sz="2000" dirty="0" smtClean="0"/>
              <a:t>Up to now the layout of SASE1, SASE2, and SASE3 </a:t>
            </a:r>
            <a:r>
              <a:rPr lang="en-US" sz="2000" dirty="0" err="1" smtClean="0"/>
              <a:t>undulators</a:t>
            </a:r>
            <a:r>
              <a:rPr lang="en-US" sz="2000" dirty="0" smtClean="0"/>
              <a:t> has not changed compared to the 2006 design</a:t>
            </a:r>
            <a:endParaRPr lang="en-US" sz="2000" dirty="0"/>
          </a:p>
        </p:txBody>
      </p:sp>
    </p:spTree>
    <p:extLst>
      <p:ext uri="{BB962C8B-B14F-4D97-AF65-F5344CB8AC3E}">
        <p14:creationId xmlns:p14="http://schemas.microsoft.com/office/powerpoint/2010/main" val="199309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Requirements</a:t>
            </a:r>
            <a:r>
              <a:rPr lang="de-DE" dirty="0" smtClean="0"/>
              <a:t> </a:t>
            </a:r>
            <a:r>
              <a:rPr lang="de-DE" dirty="0" err="1" smtClean="0"/>
              <a:t>for</a:t>
            </a:r>
            <a:r>
              <a:rPr lang="de-DE" dirty="0" smtClean="0"/>
              <a:t> bio-imaging</a:t>
            </a:r>
            <a:endParaRPr lang="de-DE" dirty="0"/>
          </a:p>
        </p:txBody>
      </p:sp>
      <p:sp>
        <p:nvSpPr>
          <p:cNvPr id="6" name="Rectangle 102"/>
          <p:cNvSpPr>
            <a:spLocks noChangeArrowheads="1"/>
          </p:cNvSpPr>
          <p:nvPr/>
        </p:nvSpPr>
        <p:spPr bwMode="auto">
          <a:xfrm>
            <a:off x="145089" y="815201"/>
            <a:ext cx="8781935" cy="563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buFont typeface="Wingdings" pitchFamily="2" charset="2"/>
              <a:buNone/>
            </a:pPr>
            <a:r>
              <a:rPr lang="en-US" sz="2000" dirty="0" smtClean="0">
                <a:latin typeface="Helvetica" charset="0"/>
              </a:rPr>
              <a:t>European XFEL publicity image shows single macromolecular complex imaging with atomic resolution (www.xfel.eu/media/), but this is not possible with present design!</a:t>
            </a:r>
          </a:p>
          <a:p>
            <a:pPr>
              <a:buFont typeface="Wingdings" pitchFamily="2" charset="2"/>
              <a:buNone/>
            </a:pPr>
            <a:endParaRPr lang="en-US" sz="2000" dirty="0" smtClean="0">
              <a:latin typeface="Helvetica" charset="0"/>
            </a:endParaRPr>
          </a:p>
          <a:p>
            <a:pPr>
              <a:buFont typeface="Wingdings" pitchFamily="2" charset="2"/>
              <a:buNone/>
            </a:pPr>
            <a:endParaRPr lang="en-US" sz="2000" dirty="0">
              <a:latin typeface="Helvetica" charset="0"/>
            </a:endParaRPr>
          </a:p>
          <a:p>
            <a:pPr>
              <a:buFont typeface="Wingdings" pitchFamily="2" charset="2"/>
              <a:buNone/>
            </a:pPr>
            <a:r>
              <a:rPr lang="en-US" sz="2000" dirty="0" smtClean="0">
                <a:latin typeface="Helvetica" charset="0"/>
              </a:rPr>
              <a:t>The imaging method “diffraction before destruction” requires pulses containing enough photons to produce measurable diffraction patterns and short enough to outrun radiation damage</a:t>
            </a:r>
          </a:p>
          <a:p>
            <a:pPr>
              <a:buFont typeface="Wingdings" pitchFamily="2" charset="2"/>
              <a:buNone/>
            </a:pPr>
            <a:endParaRPr lang="en-US" sz="2000" dirty="0" smtClean="0">
              <a:latin typeface="Helvetica" charset="0"/>
            </a:endParaRPr>
          </a:p>
          <a:p>
            <a:pPr>
              <a:buFont typeface="Wingdings" pitchFamily="2" charset="2"/>
              <a:buNone/>
            </a:pPr>
            <a:endParaRPr lang="en-US" sz="2000" dirty="0">
              <a:latin typeface="Helvetica" charset="0"/>
            </a:endParaRPr>
          </a:p>
          <a:p>
            <a:pPr>
              <a:buFont typeface="Wingdings" pitchFamily="2" charset="2"/>
              <a:buNone/>
            </a:pPr>
            <a:r>
              <a:rPr lang="en-US" sz="2000" dirty="0" smtClean="0">
                <a:latin typeface="Helvetica" charset="0"/>
              </a:rPr>
              <a:t>The highest signals are achieved at the longest wavelength that supports the resolution, which should be better than 0.3 nm </a:t>
            </a:r>
          </a:p>
          <a:p>
            <a:pPr>
              <a:buFont typeface="Wingdings" pitchFamily="2" charset="2"/>
              <a:buNone/>
            </a:pPr>
            <a:endParaRPr lang="en-US" sz="2000" dirty="0" smtClean="0">
              <a:latin typeface="Helvetica" charset="0"/>
            </a:endParaRPr>
          </a:p>
          <a:p>
            <a:pPr>
              <a:buFont typeface="Wingdings" pitchFamily="2" charset="2"/>
              <a:buNone/>
            </a:pPr>
            <a:endParaRPr lang="en-US" sz="2000" dirty="0">
              <a:latin typeface="Helvetica" charset="0"/>
            </a:endParaRPr>
          </a:p>
          <a:p>
            <a:pPr>
              <a:buFont typeface="Wingdings" pitchFamily="2" charset="2"/>
              <a:buNone/>
            </a:pPr>
            <a:r>
              <a:rPr lang="en-US" sz="2000" dirty="0" smtClean="0">
                <a:latin typeface="Helvetica" charset="0"/>
              </a:rPr>
              <a:t>Ideal wavelength range for single molecule imaging spans 3  to 5 </a:t>
            </a:r>
            <a:r>
              <a:rPr lang="en-US" sz="2000" dirty="0" err="1" smtClean="0">
                <a:latin typeface="Helvetica" charset="0"/>
              </a:rPr>
              <a:t>keV</a:t>
            </a:r>
            <a:endParaRPr lang="en-US" sz="2000" dirty="0" smtClean="0">
              <a:latin typeface="Helvetica" charset="0"/>
            </a:endParaRPr>
          </a:p>
          <a:p>
            <a:pPr>
              <a:buFont typeface="Wingdings" pitchFamily="2" charset="2"/>
              <a:buNone/>
            </a:pPr>
            <a:endParaRPr lang="en-US" sz="2000" dirty="0" smtClean="0">
              <a:latin typeface="Helvetica" charset="0"/>
            </a:endParaRPr>
          </a:p>
          <a:p>
            <a:pPr>
              <a:buFont typeface="Wingdings" pitchFamily="2" charset="2"/>
              <a:buNone/>
            </a:pPr>
            <a:r>
              <a:rPr lang="en-US" sz="2000" dirty="0" smtClean="0">
                <a:latin typeface="Helvetica" charset="0"/>
              </a:rPr>
              <a:t> (H. Chapman, J. </a:t>
            </a:r>
            <a:r>
              <a:rPr lang="en-US" sz="2000" dirty="0" err="1" smtClean="0">
                <a:latin typeface="Helvetica" charset="0"/>
              </a:rPr>
              <a:t>Hajdu</a:t>
            </a:r>
            <a:r>
              <a:rPr lang="en-US" sz="2000" dirty="0" smtClean="0">
                <a:latin typeface="Helvetica" charset="0"/>
              </a:rPr>
              <a:t> in LCLS-II New Instrument Workshop rep.)</a:t>
            </a:r>
          </a:p>
          <a:p>
            <a:pPr>
              <a:buFont typeface="Wingdings" pitchFamily="2" charset="2"/>
              <a:buNone/>
            </a:pPr>
            <a:endParaRPr lang="en-US" sz="2000" dirty="0">
              <a:solidFill>
                <a:srgbClr val="000080"/>
              </a:solidFill>
              <a:latin typeface="Helvetica" charset="0"/>
            </a:endParaRPr>
          </a:p>
        </p:txBody>
      </p:sp>
    </p:spTree>
    <p:extLst>
      <p:ext uri="{BB962C8B-B14F-4D97-AF65-F5344CB8AC3E}">
        <p14:creationId xmlns:p14="http://schemas.microsoft.com/office/powerpoint/2010/main" val="80076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2100" y="103188"/>
            <a:ext cx="8520113" cy="544512"/>
          </a:xfrm>
          <a:prstGeom prst="rect">
            <a:avLst/>
          </a:prstGeom>
        </p:spPr>
        <p:txBody>
          <a:bodyPr/>
          <a:lst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a:lstStyle>
          <a:p>
            <a:r>
              <a:rPr lang="en-US" dirty="0" smtClean="0"/>
              <a:t>European XFEL </a:t>
            </a:r>
            <a:r>
              <a:rPr lang="en-US" dirty="0" err="1"/>
              <a:t>u</a:t>
            </a:r>
            <a:r>
              <a:rPr lang="en-US" dirty="0" err="1" smtClean="0"/>
              <a:t>ndulator</a:t>
            </a:r>
            <a:r>
              <a:rPr lang="en-US" dirty="0" smtClean="0"/>
              <a:t> tunnel lengths</a:t>
            </a:r>
            <a:endParaRPr lang="de-DE" dirty="0"/>
          </a:p>
        </p:txBody>
      </p:sp>
      <p:sp>
        <p:nvSpPr>
          <p:cNvPr id="3" name="Rectangle 57"/>
          <p:cNvSpPr>
            <a:spLocks noChangeArrowheads="1"/>
          </p:cNvSpPr>
          <p:nvPr/>
        </p:nvSpPr>
        <p:spPr bwMode="auto">
          <a:xfrm>
            <a:off x="2915744" y="1180359"/>
            <a:ext cx="2955104"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2600" dirty="0" smtClean="0">
                <a:solidFill>
                  <a:srgbClr val="000080"/>
                </a:solidFill>
                <a:latin typeface="Helvetica" pitchFamily="34" charset="0"/>
              </a:rPr>
              <a:t>Tunnel lengths (m)</a:t>
            </a:r>
            <a:endParaRPr lang="en-US" sz="2600" dirty="0">
              <a:solidFill>
                <a:srgbClr val="000080"/>
              </a:solidFill>
              <a:latin typeface="Helvetica" pitchFamily="34" charset="0"/>
            </a:endParaRPr>
          </a:p>
        </p:txBody>
      </p:sp>
      <p:sp>
        <p:nvSpPr>
          <p:cNvPr id="5" name="Rectangle 57"/>
          <p:cNvSpPr>
            <a:spLocks noChangeArrowheads="1"/>
          </p:cNvSpPr>
          <p:nvPr/>
        </p:nvSpPr>
        <p:spPr bwMode="auto">
          <a:xfrm>
            <a:off x="3008911" y="5770937"/>
            <a:ext cx="2861937" cy="4001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None/>
            </a:pPr>
            <a:r>
              <a:rPr lang="en-US" sz="2000" dirty="0">
                <a:solidFill>
                  <a:srgbClr val="000080"/>
                </a:solidFill>
                <a:latin typeface="Helvetica" pitchFamily="34" charset="0"/>
              </a:rPr>
              <a:t>Courtesy of W. </a:t>
            </a:r>
            <a:r>
              <a:rPr lang="en-US" sz="2000" dirty="0" smtClean="0">
                <a:solidFill>
                  <a:srgbClr val="000080"/>
                </a:solidFill>
                <a:latin typeface="Helvetica" pitchFamily="34" charset="0"/>
              </a:rPr>
              <a:t>Decking</a:t>
            </a:r>
          </a:p>
        </p:txBody>
      </p:sp>
      <p:sp>
        <p:nvSpPr>
          <p:cNvPr id="6" name="Rectangle 57"/>
          <p:cNvSpPr>
            <a:spLocks noChangeArrowheads="1"/>
          </p:cNvSpPr>
          <p:nvPr/>
        </p:nvSpPr>
        <p:spPr bwMode="auto">
          <a:xfrm>
            <a:off x="998538" y="4103688"/>
            <a:ext cx="6650218" cy="92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800" dirty="0">
                <a:solidFill>
                  <a:srgbClr val="000080"/>
                </a:solidFill>
                <a:latin typeface="Helvetica" pitchFamily="34" charset="0"/>
              </a:rPr>
              <a:t>Available = Straight line defined by upstream/downstream bend</a:t>
            </a:r>
          </a:p>
          <a:p>
            <a:pPr>
              <a:buFont typeface="Wingdings" pitchFamily="2" charset="2"/>
              <a:buNone/>
            </a:pPr>
            <a:r>
              <a:rPr lang="en-US" sz="1800" dirty="0">
                <a:solidFill>
                  <a:srgbClr val="000080"/>
                </a:solidFill>
                <a:latin typeface="Helvetica" pitchFamily="34" charset="0"/>
              </a:rPr>
              <a:t>Potential = Accounts for electron beam optics </a:t>
            </a:r>
            <a:r>
              <a:rPr lang="en-US" sz="1800" dirty="0" smtClean="0">
                <a:solidFill>
                  <a:srgbClr val="000080"/>
                </a:solidFill>
                <a:latin typeface="Helvetica" pitchFamily="34" charset="0"/>
              </a:rPr>
              <a:t>requirements</a:t>
            </a:r>
            <a:endParaRPr lang="en-US" sz="1800" dirty="0">
              <a:solidFill>
                <a:srgbClr val="000080"/>
              </a:solidFill>
              <a:latin typeface="Helvetica" pitchFamily="34" charset="0"/>
            </a:endParaRPr>
          </a:p>
          <a:p>
            <a:pPr>
              <a:buFont typeface="Wingdings" pitchFamily="2" charset="2"/>
              <a:buNone/>
            </a:pPr>
            <a:r>
              <a:rPr lang="en-US" sz="1800" dirty="0">
                <a:solidFill>
                  <a:srgbClr val="000080"/>
                </a:solidFill>
                <a:latin typeface="Helvetica" pitchFamily="34" charset="0"/>
              </a:rPr>
              <a:t>Used        = Up to now</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296" y="1676678"/>
            <a:ext cx="64865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88935" y="3471724"/>
            <a:ext cx="5269423" cy="338554"/>
          </a:xfrm>
          <a:prstGeom prst="rect">
            <a:avLst/>
          </a:prstGeom>
          <a:solidFill>
            <a:schemeClr val="bg1"/>
          </a:solidFill>
        </p:spPr>
        <p:txBody>
          <a:bodyPr wrap="square" rtlCol="0">
            <a:spAutoFit/>
          </a:bodyPr>
          <a:lstStyle/>
          <a:p>
            <a:endParaRPr lang="en-US" dirty="0">
              <a:solidFill>
                <a:srgbClr val="FF0000"/>
              </a:solidFill>
            </a:endParaRPr>
          </a:p>
        </p:txBody>
      </p:sp>
    </p:spTree>
    <p:extLst>
      <p:ext uri="{BB962C8B-B14F-4D97-AF65-F5344CB8AC3E}">
        <p14:creationId xmlns:p14="http://schemas.microsoft.com/office/powerpoint/2010/main" val="1967996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to table of </a:t>
            </a:r>
            <a:r>
              <a:rPr lang="en-US" dirty="0" err="1" smtClean="0"/>
              <a:t>undulator</a:t>
            </a:r>
            <a:r>
              <a:rPr lang="en-US" dirty="0" smtClean="0"/>
              <a:t> tunnel lengths </a:t>
            </a:r>
            <a:endParaRPr lang="en-US" dirty="0"/>
          </a:p>
        </p:txBody>
      </p:sp>
      <p:sp>
        <p:nvSpPr>
          <p:cNvPr id="3" name="TextBox 2"/>
          <p:cNvSpPr txBox="1"/>
          <p:nvPr/>
        </p:nvSpPr>
        <p:spPr>
          <a:xfrm>
            <a:off x="647054" y="1131376"/>
            <a:ext cx="7516678" cy="1323439"/>
          </a:xfrm>
          <a:prstGeom prst="rect">
            <a:avLst/>
          </a:prstGeom>
          <a:noFill/>
        </p:spPr>
        <p:txBody>
          <a:bodyPr wrap="square" rtlCol="0">
            <a:spAutoFit/>
          </a:bodyPr>
          <a:lstStyle/>
          <a:p>
            <a:r>
              <a:rPr lang="en-US" sz="2000" dirty="0" smtClean="0"/>
              <a:t>Length of XTD4 (SASE3) tunnel (400 m) is the same as the main SASE1 and SASE2 tunnels and more than sufficient for SASE1 </a:t>
            </a:r>
            <a:r>
              <a:rPr lang="en-US" sz="2000" dirty="0" err="1" smtClean="0"/>
              <a:t>undulator</a:t>
            </a:r>
            <a:r>
              <a:rPr lang="en-US" sz="2000" dirty="0" smtClean="0"/>
              <a:t> installation. The lengths of these </a:t>
            </a:r>
            <a:r>
              <a:rPr lang="en-US" sz="2000" dirty="0" err="1" smtClean="0"/>
              <a:t>undulator</a:t>
            </a:r>
            <a:r>
              <a:rPr lang="en-US" sz="2000" dirty="0" smtClean="0"/>
              <a:t> tunnels on the official layout sketch are out of scale.</a:t>
            </a:r>
            <a:endParaRPr lang="en-US" sz="2000" dirty="0"/>
          </a:p>
        </p:txBody>
      </p:sp>
      <p:sp>
        <p:nvSpPr>
          <p:cNvPr id="6" name="TextBox 5"/>
          <p:cNvSpPr txBox="1"/>
          <p:nvPr/>
        </p:nvSpPr>
        <p:spPr>
          <a:xfrm>
            <a:off x="759415" y="2673456"/>
            <a:ext cx="7160217" cy="1015663"/>
          </a:xfrm>
          <a:prstGeom prst="rect">
            <a:avLst/>
          </a:prstGeom>
          <a:noFill/>
        </p:spPr>
        <p:txBody>
          <a:bodyPr wrap="square" rtlCol="0">
            <a:spAutoFit/>
          </a:bodyPr>
          <a:lstStyle/>
          <a:p>
            <a:r>
              <a:rPr lang="en-US" sz="2000" dirty="0" smtClean="0"/>
              <a:t>Length of free  U2 (XTD5) </a:t>
            </a:r>
            <a:r>
              <a:rPr lang="en-US" sz="2000" dirty="0" err="1" smtClean="0"/>
              <a:t>undulator</a:t>
            </a:r>
            <a:r>
              <a:rPr lang="en-US" sz="2000" dirty="0" smtClean="0"/>
              <a:t> tunnel (248 m) is more than sufficient for an installation of a (130 m long) soft X-ray SASE3 </a:t>
            </a:r>
            <a:r>
              <a:rPr lang="en-US" sz="2000" dirty="0" err="1" smtClean="0"/>
              <a:t>undulator</a:t>
            </a:r>
            <a:endParaRPr lang="en-US" sz="2000" dirty="0"/>
          </a:p>
        </p:txBody>
      </p:sp>
      <p:sp>
        <p:nvSpPr>
          <p:cNvPr id="7" name="TextBox 6"/>
          <p:cNvSpPr txBox="1"/>
          <p:nvPr/>
        </p:nvSpPr>
        <p:spPr>
          <a:xfrm>
            <a:off x="759415" y="4192292"/>
            <a:ext cx="7718157" cy="1938992"/>
          </a:xfrm>
          <a:prstGeom prst="rect">
            <a:avLst/>
          </a:prstGeom>
          <a:noFill/>
        </p:spPr>
        <p:txBody>
          <a:bodyPr wrap="square" rtlCol="0">
            <a:spAutoFit/>
          </a:bodyPr>
          <a:lstStyle/>
          <a:p>
            <a:r>
              <a:rPr lang="en-US" sz="2000" dirty="0" smtClean="0"/>
              <a:t>Plan to install soft X-ray SASE3 </a:t>
            </a:r>
            <a:r>
              <a:rPr lang="en-US" sz="2000" dirty="0" err="1" smtClean="0"/>
              <a:t>undulator</a:t>
            </a:r>
            <a:r>
              <a:rPr lang="en-US" sz="2000" dirty="0" smtClean="0"/>
              <a:t> to 400 m long tunnel (which can be used for 10 TW X-ray </a:t>
            </a:r>
            <a:r>
              <a:rPr lang="en-US" sz="2000" dirty="0" err="1" smtClean="0"/>
              <a:t>undulator</a:t>
            </a:r>
            <a:r>
              <a:rPr lang="en-US" sz="2000" dirty="0" smtClean="0"/>
              <a:t> source installation) do not seem logical, since this narrows down the possibilities for future European XFEL development. It may be wise to consider a relocation of the SASE3 </a:t>
            </a:r>
            <a:r>
              <a:rPr lang="en-US" sz="2000" dirty="0" err="1" smtClean="0"/>
              <a:t>undulator</a:t>
            </a:r>
            <a:r>
              <a:rPr lang="en-US" sz="2000" dirty="0" smtClean="0"/>
              <a:t> to a shorter </a:t>
            </a:r>
            <a:r>
              <a:rPr lang="en-US" sz="2000" dirty="0" err="1" smtClean="0"/>
              <a:t>undulator</a:t>
            </a:r>
            <a:r>
              <a:rPr lang="en-US" sz="2000" dirty="0" smtClean="0"/>
              <a:t> tunnel.</a:t>
            </a:r>
          </a:p>
          <a:p>
            <a:endParaRPr lang="en-US" sz="2000" dirty="0"/>
          </a:p>
        </p:txBody>
      </p:sp>
    </p:spTree>
    <p:extLst>
      <p:ext uri="{BB962C8B-B14F-4D97-AF65-F5344CB8AC3E}">
        <p14:creationId xmlns:p14="http://schemas.microsoft.com/office/powerpoint/2010/main" val="32052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791449" y="235841"/>
            <a:ext cx="5115511" cy="660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Present layout of SASE1 source and of the SPB </a:t>
            </a:r>
            <a:r>
              <a:rPr lang="en-US" dirty="0" err="1" smtClean="0"/>
              <a:t>beamline</a:t>
            </a:r>
            <a:endParaRPr lang="en-US" dirty="0"/>
          </a:p>
        </p:txBody>
      </p:sp>
      <p:sp>
        <p:nvSpPr>
          <p:cNvPr id="8" name="Rectangle 102"/>
          <p:cNvSpPr>
            <a:spLocks noChangeArrowheads="1"/>
          </p:cNvSpPr>
          <p:nvPr/>
        </p:nvSpPr>
        <p:spPr bwMode="auto">
          <a:xfrm>
            <a:off x="54244" y="5781087"/>
            <a:ext cx="7596334"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buFont typeface="Wingdings" pitchFamily="2" charset="2"/>
              <a:buNone/>
            </a:pPr>
            <a:endParaRPr lang="en-US" sz="1600" dirty="0" smtClean="0">
              <a:solidFill>
                <a:srgbClr val="000080"/>
              </a:solidFill>
              <a:latin typeface="Helvetica" charset="0"/>
            </a:endParaRPr>
          </a:p>
          <a:p>
            <a:pPr>
              <a:buFont typeface="Wingdings" pitchFamily="2" charset="2"/>
              <a:buNone/>
            </a:pPr>
            <a:r>
              <a:rPr lang="en-US" sz="1600" dirty="0" smtClean="0">
                <a:solidFill>
                  <a:srgbClr val="000080"/>
                </a:solidFill>
                <a:latin typeface="Helvetica" charset="0"/>
              </a:rPr>
              <a:t>Source: H. Sinn et al., X-ray Optics and Beam Transport Conceptual Design Report, </a:t>
            </a:r>
          </a:p>
          <a:p>
            <a:pPr>
              <a:buFont typeface="Wingdings" pitchFamily="2" charset="2"/>
              <a:buNone/>
            </a:pPr>
            <a:r>
              <a:rPr lang="en-US" sz="1600" dirty="0" smtClean="0">
                <a:solidFill>
                  <a:srgbClr val="000080"/>
                </a:solidFill>
                <a:latin typeface="Helvetica" charset="0"/>
              </a:rPr>
              <a:t>April 2011</a:t>
            </a:r>
            <a:endParaRPr lang="en-US" sz="1600" dirty="0">
              <a:solidFill>
                <a:srgbClr val="000080"/>
              </a:solidFill>
              <a:latin typeface="Helvetica" charset="0"/>
            </a:endParaRPr>
          </a:p>
        </p:txBody>
      </p:sp>
    </p:spTree>
    <p:extLst>
      <p:ext uri="{BB962C8B-B14F-4D97-AF65-F5344CB8AC3E}">
        <p14:creationId xmlns:p14="http://schemas.microsoft.com/office/powerpoint/2010/main" val="2848085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Focal spot size for SPB</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795623"/>
            <a:ext cx="62007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02"/>
          <p:cNvSpPr>
            <a:spLocks noChangeArrowheads="1"/>
          </p:cNvSpPr>
          <p:nvPr/>
        </p:nvSpPr>
        <p:spPr bwMode="auto">
          <a:xfrm>
            <a:off x="1031076" y="5610125"/>
            <a:ext cx="7263014"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dirty="0" smtClean="0">
                <a:solidFill>
                  <a:srgbClr val="000080"/>
                </a:solidFill>
                <a:latin typeface="Helvetica" charset="0"/>
              </a:rPr>
              <a:t>Diffraction-limited focal spot-size due to lateral numerical aperture size for SPB</a:t>
            </a:r>
          </a:p>
          <a:p>
            <a:pPr>
              <a:buFont typeface="Wingdings" pitchFamily="2" charset="2"/>
              <a:buNone/>
            </a:pPr>
            <a:r>
              <a:rPr lang="en-US" sz="1600" dirty="0" smtClean="0">
                <a:solidFill>
                  <a:srgbClr val="000080"/>
                </a:solidFill>
                <a:latin typeface="Helvetica" charset="0"/>
              </a:rPr>
              <a:t>Source: A. </a:t>
            </a:r>
            <a:r>
              <a:rPr lang="en-US" dirty="0" smtClean="0">
                <a:solidFill>
                  <a:srgbClr val="000080"/>
                </a:solidFill>
                <a:latin typeface="Helvetica" charset="0"/>
              </a:rPr>
              <a:t>Mancuso</a:t>
            </a:r>
            <a:r>
              <a:rPr lang="en-US" sz="1600" dirty="0" smtClean="0">
                <a:solidFill>
                  <a:srgbClr val="000080"/>
                </a:solidFill>
                <a:latin typeface="Helvetica" charset="0"/>
              </a:rPr>
              <a:t> et al., SPB Technical Design Report, 2013</a:t>
            </a:r>
            <a:endParaRPr lang="en-US" sz="1600" dirty="0">
              <a:solidFill>
                <a:srgbClr val="000080"/>
              </a:solidFill>
              <a:latin typeface="Helvetica" charset="0"/>
            </a:endParaRPr>
          </a:p>
        </p:txBody>
      </p:sp>
      <p:sp>
        <p:nvSpPr>
          <p:cNvPr id="6" name="Oval 5"/>
          <p:cNvSpPr/>
          <p:nvPr/>
        </p:nvSpPr>
        <p:spPr bwMode="auto">
          <a:xfrm>
            <a:off x="1999281" y="4169045"/>
            <a:ext cx="1123627" cy="689676"/>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26464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Overal</a:t>
            </a:r>
            <a:r>
              <a:rPr lang="de-DE" dirty="0" smtClean="0"/>
              <a:t> </a:t>
            </a:r>
            <a:r>
              <a:rPr lang="de-DE" dirty="0" err="1" smtClean="0"/>
              <a:t>system</a:t>
            </a:r>
            <a:r>
              <a:rPr lang="de-DE" dirty="0" smtClean="0"/>
              <a:t> </a:t>
            </a:r>
            <a:r>
              <a:rPr lang="de-DE" dirty="0" err="1" smtClean="0"/>
              <a:t>efficiency</a:t>
            </a:r>
            <a:r>
              <a:rPr lang="de-DE" dirty="0" smtClean="0"/>
              <a:t> </a:t>
            </a:r>
            <a:r>
              <a:rPr lang="de-DE" dirty="0" err="1" smtClean="0"/>
              <a:t>for</a:t>
            </a:r>
            <a:r>
              <a:rPr lang="de-DE" dirty="0" smtClean="0"/>
              <a:t>  </a:t>
            </a:r>
            <a:r>
              <a:rPr lang="de-DE" dirty="0" err="1" smtClean="0"/>
              <a:t>the</a:t>
            </a:r>
            <a:r>
              <a:rPr lang="de-DE" dirty="0" smtClean="0"/>
              <a:t> 100 </a:t>
            </a:r>
            <a:r>
              <a:rPr lang="de-DE" dirty="0" err="1" smtClean="0"/>
              <a:t>nm</a:t>
            </a:r>
            <a:r>
              <a:rPr lang="de-DE" dirty="0" smtClean="0"/>
              <a:t> </a:t>
            </a:r>
            <a:r>
              <a:rPr lang="de-DE" dirty="0" err="1" smtClean="0"/>
              <a:t>focus</a:t>
            </a:r>
            <a:r>
              <a:rPr lang="de-DE" dirty="0" smtClean="0"/>
              <a:t> </a:t>
            </a:r>
            <a:r>
              <a:rPr lang="de-DE" dirty="0" err="1" smtClean="0"/>
              <a:t>at</a:t>
            </a:r>
            <a:r>
              <a:rPr lang="de-DE" dirty="0" smtClean="0"/>
              <a:t> SPB</a:t>
            </a:r>
            <a:endParaRPr lang="de-DE" dirty="0"/>
          </a:p>
        </p:txBody>
      </p:sp>
      <p:sp>
        <p:nvSpPr>
          <p:cNvPr id="5" name="Rectangle 102"/>
          <p:cNvSpPr>
            <a:spLocks noChangeArrowheads="1"/>
          </p:cNvSpPr>
          <p:nvPr/>
        </p:nvSpPr>
        <p:spPr bwMode="auto">
          <a:xfrm>
            <a:off x="1031076" y="5610125"/>
            <a:ext cx="5893601"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dirty="0" smtClean="0">
                <a:solidFill>
                  <a:srgbClr val="000080"/>
                </a:solidFill>
                <a:latin typeface="Helvetica" charset="0"/>
              </a:rPr>
              <a:t>Overall system efficiency for the 100 </a:t>
            </a:r>
            <a:r>
              <a:rPr lang="en-US" dirty="0" smtClean="0">
                <a:solidFill>
                  <a:srgbClr val="000080"/>
                </a:solidFill>
                <a:latin typeface="Helvetica" charset="0"/>
              </a:rPr>
              <a:t>nm</a:t>
            </a:r>
            <a:r>
              <a:rPr lang="en-US" sz="1600" dirty="0" smtClean="0">
                <a:solidFill>
                  <a:srgbClr val="000080"/>
                </a:solidFill>
                <a:latin typeface="Helvetica" charset="0"/>
              </a:rPr>
              <a:t> focus at SPB</a:t>
            </a:r>
          </a:p>
          <a:p>
            <a:pPr>
              <a:buFont typeface="Wingdings" pitchFamily="2" charset="2"/>
              <a:buNone/>
            </a:pPr>
            <a:r>
              <a:rPr lang="en-US" sz="1600" dirty="0" smtClean="0">
                <a:solidFill>
                  <a:srgbClr val="000080"/>
                </a:solidFill>
                <a:latin typeface="Helvetica" charset="0"/>
              </a:rPr>
              <a:t>Source: A. </a:t>
            </a:r>
            <a:r>
              <a:rPr lang="en-US" dirty="0" smtClean="0">
                <a:solidFill>
                  <a:srgbClr val="000080"/>
                </a:solidFill>
                <a:latin typeface="Helvetica" charset="0"/>
              </a:rPr>
              <a:t>Mancuso</a:t>
            </a:r>
            <a:r>
              <a:rPr lang="en-US" sz="1600" dirty="0" smtClean="0">
                <a:solidFill>
                  <a:srgbClr val="000080"/>
                </a:solidFill>
                <a:latin typeface="Helvetica" charset="0"/>
              </a:rPr>
              <a:t> et al., SPB Technical Design Report, 2013</a:t>
            </a:r>
            <a:endParaRPr lang="en-US" sz="1600" dirty="0">
              <a:solidFill>
                <a:srgbClr val="000080"/>
              </a:solidFill>
              <a:latin typeface="Helvetica"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381637" y="732266"/>
            <a:ext cx="6238361" cy="485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2131016" y="3673099"/>
            <a:ext cx="1123627" cy="689676"/>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94663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to present position of SPB </a:t>
            </a:r>
            <a:r>
              <a:rPr lang="en-US" dirty="0" err="1" smtClean="0"/>
              <a:t>beamline</a:t>
            </a:r>
            <a:endParaRPr lang="en-US" dirty="0"/>
          </a:p>
        </p:txBody>
      </p:sp>
      <p:sp>
        <p:nvSpPr>
          <p:cNvPr id="8" name="TextBox 7"/>
          <p:cNvSpPr txBox="1"/>
          <p:nvPr/>
        </p:nvSpPr>
        <p:spPr>
          <a:xfrm>
            <a:off x="526942" y="2347991"/>
            <a:ext cx="7338448" cy="707886"/>
          </a:xfrm>
          <a:prstGeom prst="rect">
            <a:avLst/>
          </a:prstGeom>
          <a:noFill/>
        </p:spPr>
        <p:txBody>
          <a:bodyPr wrap="square" rtlCol="0">
            <a:spAutoFit/>
          </a:bodyPr>
          <a:lstStyle/>
          <a:p>
            <a:r>
              <a:rPr lang="en-US" sz="2000" dirty="0" smtClean="0"/>
              <a:t>Overall system efficiency for 100 nm focus decreases from 80% at 16 </a:t>
            </a:r>
            <a:r>
              <a:rPr lang="en-US" sz="2000" dirty="0" err="1" smtClean="0"/>
              <a:t>keV</a:t>
            </a:r>
            <a:r>
              <a:rPr lang="en-US" sz="2000" dirty="0" smtClean="0"/>
              <a:t> down to 20 %  at  3 </a:t>
            </a:r>
            <a:r>
              <a:rPr lang="en-US" sz="2000" dirty="0" err="1" smtClean="0"/>
              <a:t>keV</a:t>
            </a:r>
            <a:r>
              <a:rPr lang="en-US" sz="2000" dirty="0" smtClean="0"/>
              <a:t> </a:t>
            </a:r>
            <a:endParaRPr lang="en-US" sz="2000" dirty="0"/>
          </a:p>
        </p:txBody>
      </p:sp>
      <p:sp>
        <p:nvSpPr>
          <p:cNvPr id="10" name="TextBox 9"/>
          <p:cNvSpPr txBox="1"/>
          <p:nvPr/>
        </p:nvSpPr>
        <p:spPr>
          <a:xfrm>
            <a:off x="526942" y="813661"/>
            <a:ext cx="7803397" cy="707886"/>
          </a:xfrm>
          <a:prstGeom prst="rect">
            <a:avLst/>
          </a:prstGeom>
          <a:noFill/>
        </p:spPr>
        <p:txBody>
          <a:bodyPr wrap="square" rtlCol="0">
            <a:spAutoFit/>
          </a:bodyPr>
          <a:lstStyle/>
          <a:p>
            <a:r>
              <a:rPr lang="en-US" sz="2000" dirty="0" smtClean="0"/>
              <a:t>Diffraction-limited focal spot size increases from 100 nm at 16 </a:t>
            </a:r>
            <a:r>
              <a:rPr lang="en-US" sz="2000" dirty="0" err="1" smtClean="0"/>
              <a:t>keV</a:t>
            </a:r>
            <a:r>
              <a:rPr lang="en-US" sz="2000" dirty="0" smtClean="0"/>
              <a:t> to 600 nm at 3 </a:t>
            </a:r>
            <a:r>
              <a:rPr lang="en-US" sz="2000" dirty="0" err="1" smtClean="0"/>
              <a:t>keV</a:t>
            </a:r>
            <a:endParaRPr lang="en-US" sz="2000" dirty="0"/>
          </a:p>
        </p:txBody>
      </p:sp>
      <p:sp>
        <p:nvSpPr>
          <p:cNvPr id="12" name="TextBox 11"/>
          <p:cNvSpPr txBox="1"/>
          <p:nvPr/>
        </p:nvSpPr>
        <p:spPr>
          <a:xfrm>
            <a:off x="526942" y="3952068"/>
            <a:ext cx="7663912" cy="1938992"/>
          </a:xfrm>
          <a:prstGeom prst="rect">
            <a:avLst/>
          </a:prstGeom>
          <a:noFill/>
        </p:spPr>
        <p:txBody>
          <a:bodyPr wrap="square" rtlCol="0">
            <a:spAutoFit/>
          </a:bodyPr>
          <a:lstStyle/>
          <a:p>
            <a:r>
              <a:rPr lang="en-US" sz="2000" dirty="0" smtClean="0"/>
              <a:t>Opening angle of FEL radiation at 3 </a:t>
            </a:r>
            <a:r>
              <a:rPr lang="en-US" sz="2000" dirty="0" err="1" smtClean="0"/>
              <a:t>keV</a:t>
            </a:r>
            <a:r>
              <a:rPr lang="en-US" sz="2000" dirty="0" smtClean="0"/>
              <a:t> leads  to unacceptable mirror length due to long distance of 900 m between the source and mirror system. There </a:t>
            </a:r>
            <a:r>
              <a:rPr lang="en-US" sz="2000" dirty="0"/>
              <a:t>is no possibility to provide high focus efficiency at 3 </a:t>
            </a:r>
            <a:r>
              <a:rPr lang="en-US" sz="2000" dirty="0" err="1"/>
              <a:t>keV</a:t>
            </a:r>
            <a:r>
              <a:rPr lang="en-US" sz="2000" dirty="0"/>
              <a:t> photon energy</a:t>
            </a:r>
            <a:r>
              <a:rPr lang="en-US" sz="2000" dirty="0" smtClean="0"/>
              <a:t> with commercially available (90 cm-long) mirrors</a:t>
            </a:r>
          </a:p>
          <a:p>
            <a:r>
              <a:rPr lang="en-US" sz="2000" dirty="0" smtClean="0"/>
              <a:t> </a:t>
            </a:r>
            <a:endParaRPr lang="en-US" sz="2000" dirty="0"/>
          </a:p>
        </p:txBody>
      </p:sp>
    </p:spTree>
    <p:extLst>
      <p:ext uri="{BB962C8B-B14F-4D97-AF65-F5344CB8AC3E}">
        <p14:creationId xmlns:p14="http://schemas.microsoft.com/office/powerpoint/2010/main" val="638940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of </a:t>
            </a:r>
            <a:r>
              <a:rPr lang="en-US" dirty="0" err="1" smtClean="0"/>
              <a:t>undulator</a:t>
            </a:r>
            <a:r>
              <a:rPr lang="en-US" dirty="0" smtClean="0"/>
              <a:t> and instrument positions </a:t>
            </a:r>
            <a:endParaRPr lang="en-US" dirty="0"/>
          </a:p>
        </p:txBody>
      </p:sp>
      <p:sp>
        <p:nvSpPr>
          <p:cNvPr id="3" name="TextBox 2"/>
          <p:cNvSpPr txBox="1"/>
          <p:nvPr/>
        </p:nvSpPr>
        <p:spPr>
          <a:xfrm>
            <a:off x="519191" y="1766807"/>
            <a:ext cx="7997127" cy="1569660"/>
          </a:xfrm>
          <a:prstGeom prst="rect">
            <a:avLst/>
          </a:prstGeom>
          <a:noFill/>
        </p:spPr>
        <p:txBody>
          <a:bodyPr wrap="square" rtlCol="0">
            <a:spAutoFit/>
          </a:bodyPr>
          <a:lstStyle/>
          <a:p>
            <a:r>
              <a:rPr lang="en-US" sz="2400" dirty="0" smtClean="0"/>
              <a:t>The availability of free </a:t>
            </a:r>
            <a:r>
              <a:rPr lang="en-US" sz="2400" dirty="0" err="1" smtClean="0"/>
              <a:t>undulator</a:t>
            </a:r>
            <a:r>
              <a:rPr lang="en-US" sz="2400" dirty="0" smtClean="0"/>
              <a:t> tunnels at the European XFEL offers the opportunity to build a </a:t>
            </a:r>
            <a:r>
              <a:rPr lang="en-US" sz="2400" dirty="0" err="1" smtClean="0"/>
              <a:t>beamline</a:t>
            </a:r>
            <a:r>
              <a:rPr lang="en-US" sz="2400" dirty="0" smtClean="0"/>
              <a:t> optimized for single bio-molecular imaging, thus enabling full exploitation of the 10 TW-power level source</a:t>
            </a:r>
            <a:endParaRPr lang="en-US" sz="2400" dirty="0"/>
          </a:p>
        </p:txBody>
      </p:sp>
    </p:spTree>
    <p:extLst>
      <p:ext uri="{BB962C8B-B14F-4D97-AF65-F5344CB8AC3E}">
        <p14:creationId xmlns:p14="http://schemas.microsoft.com/office/powerpoint/2010/main" val="794629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Optimized European XFEL configuration: 1st variant</a:t>
            </a:r>
            <a:endParaRPr lang="de-DE" dirty="0"/>
          </a:p>
        </p:txBody>
      </p:sp>
      <p:sp>
        <p:nvSpPr>
          <p:cNvPr id="4" name="Line 2"/>
          <p:cNvSpPr>
            <a:spLocks noChangeShapeType="1"/>
          </p:cNvSpPr>
          <p:nvPr/>
        </p:nvSpPr>
        <p:spPr bwMode="auto">
          <a:xfrm>
            <a:off x="5564188" y="3505200"/>
            <a:ext cx="2763837" cy="3175"/>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 name="Freeform 3"/>
          <p:cNvSpPr>
            <a:spLocks/>
          </p:cNvSpPr>
          <p:nvPr/>
        </p:nvSpPr>
        <p:spPr bwMode="auto">
          <a:xfrm>
            <a:off x="814388" y="2276475"/>
            <a:ext cx="7556500" cy="1844675"/>
          </a:xfrm>
          <a:custGeom>
            <a:avLst/>
            <a:gdLst>
              <a:gd name="T0" fmla="*/ 0 w 4760"/>
              <a:gd name="T1" fmla="*/ 1162 h 1162"/>
              <a:gd name="T2" fmla="*/ 333 w 4760"/>
              <a:gd name="T3" fmla="*/ 1162 h 1162"/>
              <a:gd name="T4" fmla="*/ 4760 w 4760"/>
              <a:gd name="T5" fmla="*/ 0 h 1162"/>
            </a:gdLst>
            <a:ahLst/>
            <a:cxnLst>
              <a:cxn ang="0">
                <a:pos x="T0" y="T1"/>
              </a:cxn>
              <a:cxn ang="0">
                <a:pos x="T2" y="T3"/>
              </a:cxn>
              <a:cxn ang="0">
                <a:pos x="T4" y="T5"/>
              </a:cxn>
            </a:cxnLst>
            <a:rect l="0" t="0" r="r" b="b"/>
            <a:pathLst>
              <a:path w="4760" h="1162">
                <a:moveTo>
                  <a:pt x="0" y="1162"/>
                </a:moveTo>
                <a:lnTo>
                  <a:pt x="333" y="1162"/>
                </a:lnTo>
                <a:lnTo>
                  <a:pt x="4760" y="0"/>
                </a:lnTo>
              </a:path>
            </a:pathLst>
          </a:custGeom>
          <a:noFill/>
          <a:ln w="76200" cap="flat" cmpd="sng">
            <a:solidFill>
              <a:srgbClr val="FD930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Wingdings" charset="2"/>
              <a:buChar char="n"/>
              <a:defRPr/>
            </a:pPr>
            <a:endParaRPr lang="de-DE"/>
          </a:p>
        </p:txBody>
      </p:sp>
      <p:sp>
        <p:nvSpPr>
          <p:cNvPr id="6" name="Freeform 4"/>
          <p:cNvSpPr>
            <a:spLocks/>
          </p:cNvSpPr>
          <p:nvPr/>
        </p:nvSpPr>
        <p:spPr bwMode="auto">
          <a:xfrm>
            <a:off x="788988" y="4110460"/>
            <a:ext cx="7580313" cy="628650"/>
          </a:xfrm>
          <a:custGeom>
            <a:avLst/>
            <a:gdLst>
              <a:gd name="T0" fmla="*/ 0 w 4775"/>
              <a:gd name="T1" fmla="*/ 0 h 396"/>
              <a:gd name="T2" fmla="*/ 3312 w 4775"/>
              <a:gd name="T3" fmla="*/ 0 h 396"/>
              <a:gd name="T4" fmla="*/ 4775 w 4775"/>
              <a:gd name="T5" fmla="*/ 396 h 396"/>
              <a:gd name="connsiteX0" fmla="*/ 0 w 10000"/>
              <a:gd name="connsiteY0" fmla="*/ 0 h 10000"/>
              <a:gd name="connsiteX1" fmla="*/ 6324 w 10000"/>
              <a:gd name="connsiteY1" fmla="*/ 217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0"/>
                </a:moveTo>
                <a:lnTo>
                  <a:pt x="6324" y="217"/>
                </a:lnTo>
                <a:cubicBezTo>
                  <a:pt x="7345" y="3550"/>
                  <a:pt x="8979" y="6667"/>
                  <a:pt x="10000" y="10000"/>
                </a:cubicBezTo>
              </a:path>
            </a:pathLst>
          </a:custGeom>
          <a:noFill/>
          <a:ln w="76200" cap="flat"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Wingdings" charset="2"/>
              <a:buChar char="n"/>
              <a:defRPr/>
            </a:pPr>
            <a:endParaRPr lang="de-DE"/>
          </a:p>
        </p:txBody>
      </p:sp>
      <p:sp>
        <p:nvSpPr>
          <p:cNvPr id="7" name="Freeform 5"/>
          <p:cNvSpPr>
            <a:spLocks/>
          </p:cNvSpPr>
          <p:nvPr/>
        </p:nvSpPr>
        <p:spPr bwMode="auto">
          <a:xfrm>
            <a:off x="820738" y="2916238"/>
            <a:ext cx="7507287" cy="1198562"/>
          </a:xfrm>
          <a:custGeom>
            <a:avLst/>
            <a:gdLst>
              <a:gd name="T0" fmla="*/ 0 w 4742"/>
              <a:gd name="T1" fmla="*/ 770 h 770"/>
              <a:gd name="T2" fmla="*/ 349 w 4742"/>
              <a:gd name="T3" fmla="*/ 770 h 770"/>
              <a:gd name="T4" fmla="*/ 1811 w 4742"/>
              <a:gd name="T5" fmla="*/ 378 h 770"/>
              <a:gd name="T6" fmla="*/ 3331 w 4742"/>
              <a:gd name="T7" fmla="*/ 378 h 770"/>
              <a:gd name="T8" fmla="*/ 4742 w 4742"/>
              <a:gd name="T9" fmla="*/ 0 h 770"/>
              <a:gd name="connsiteX0" fmla="*/ 0 w 10000"/>
              <a:gd name="connsiteY0" fmla="*/ 10000 h 10000"/>
              <a:gd name="connsiteX1" fmla="*/ 736 w 10000"/>
              <a:gd name="connsiteY1" fmla="*/ 10000 h 10000"/>
              <a:gd name="connsiteX2" fmla="*/ 3819 w 10000"/>
              <a:gd name="connsiteY2" fmla="*/ 4909 h 10000"/>
              <a:gd name="connsiteX3" fmla="*/ 6079 w 10000"/>
              <a:gd name="connsiteY3" fmla="*/ 4909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736" y="10000"/>
                </a:lnTo>
                <a:lnTo>
                  <a:pt x="3819" y="4909"/>
                </a:lnTo>
                <a:lnTo>
                  <a:pt x="6079" y="4909"/>
                </a:lnTo>
                <a:cubicBezTo>
                  <a:pt x="7071" y="3273"/>
                  <a:pt x="9008" y="1636"/>
                  <a:pt x="10000" y="0"/>
                </a:cubicBezTo>
              </a:path>
            </a:pathLst>
          </a:custGeom>
          <a:noFill/>
          <a:ln w="76200" cap="flat"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Wingdings" charset="2"/>
              <a:buChar char="n"/>
              <a:defRPr/>
            </a:pPr>
            <a:endParaRPr lang="de-DE"/>
          </a:p>
        </p:txBody>
      </p:sp>
      <p:grpSp>
        <p:nvGrpSpPr>
          <p:cNvPr id="8" name="Group 6"/>
          <p:cNvGrpSpPr>
            <a:grpSpLocks/>
          </p:cNvGrpSpPr>
          <p:nvPr/>
        </p:nvGrpSpPr>
        <p:grpSpPr bwMode="auto">
          <a:xfrm rot="679748">
            <a:off x="6182877" y="4329085"/>
            <a:ext cx="1028700" cy="90488"/>
            <a:chOff x="2217" y="3874"/>
            <a:chExt cx="648" cy="74"/>
          </a:xfrm>
        </p:grpSpPr>
        <p:sp>
          <p:nvSpPr>
            <p:cNvPr id="9" name="Rectangle 7"/>
            <p:cNvSpPr>
              <a:spLocks noChangeArrowheads="1"/>
            </p:cNvSpPr>
            <p:nvPr/>
          </p:nvSpPr>
          <p:spPr bwMode="auto">
            <a:xfrm>
              <a:off x="2217" y="3874"/>
              <a:ext cx="648" cy="73"/>
            </a:xfrm>
            <a:prstGeom prst="rect">
              <a:avLst/>
            </a:prstGeom>
            <a:solidFill>
              <a:schemeClr val="bg1"/>
            </a:solidFill>
            <a:ln w="19050">
              <a:solidFill>
                <a:srgbClr val="00206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 name="Line 8"/>
            <p:cNvSpPr>
              <a:spLocks noChangeShapeType="1"/>
            </p:cNvSpPr>
            <p:nvPr/>
          </p:nvSpPr>
          <p:spPr bwMode="auto">
            <a:xfrm>
              <a:off x="223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 name="Line 9"/>
            <p:cNvSpPr>
              <a:spLocks noChangeShapeType="1"/>
            </p:cNvSpPr>
            <p:nvPr/>
          </p:nvSpPr>
          <p:spPr bwMode="auto">
            <a:xfrm>
              <a:off x="226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 name="Line 10"/>
            <p:cNvSpPr>
              <a:spLocks noChangeShapeType="1"/>
            </p:cNvSpPr>
            <p:nvPr/>
          </p:nvSpPr>
          <p:spPr bwMode="auto">
            <a:xfrm>
              <a:off x="229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3" name="Line 11"/>
            <p:cNvSpPr>
              <a:spLocks noChangeShapeType="1"/>
            </p:cNvSpPr>
            <p:nvPr/>
          </p:nvSpPr>
          <p:spPr bwMode="auto">
            <a:xfrm>
              <a:off x="232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 name="Line 12"/>
            <p:cNvSpPr>
              <a:spLocks noChangeShapeType="1"/>
            </p:cNvSpPr>
            <p:nvPr/>
          </p:nvSpPr>
          <p:spPr bwMode="auto">
            <a:xfrm>
              <a:off x="235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5" name="Line 13"/>
            <p:cNvSpPr>
              <a:spLocks noChangeShapeType="1"/>
            </p:cNvSpPr>
            <p:nvPr/>
          </p:nvSpPr>
          <p:spPr bwMode="auto">
            <a:xfrm>
              <a:off x="238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6" name="Line 14"/>
            <p:cNvSpPr>
              <a:spLocks noChangeShapeType="1"/>
            </p:cNvSpPr>
            <p:nvPr/>
          </p:nvSpPr>
          <p:spPr bwMode="auto">
            <a:xfrm>
              <a:off x="241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 name="Line 15"/>
            <p:cNvSpPr>
              <a:spLocks noChangeShapeType="1"/>
            </p:cNvSpPr>
            <p:nvPr/>
          </p:nvSpPr>
          <p:spPr bwMode="auto">
            <a:xfrm>
              <a:off x="244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8" name="Line 16"/>
            <p:cNvSpPr>
              <a:spLocks noChangeShapeType="1"/>
            </p:cNvSpPr>
            <p:nvPr/>
          </p:nvSpPr>
          <p:spPr bwMode="auto">
            <a:xfrm>
              <a:off x="247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 name="Line 17"/>
            <p:cNvSpPr>
              <a:spLocks noChangeShapeType="1"/>
            </p:cNvSpPr>
            <p:nvPr/>
          </p:nvSpPr>
          <p:spPr bwMode="auto">
            <a:xfrm>
              <a:off x="250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 name="Line 18"/>
            <p:cNvSpPr>
              <a:spLocks noChangeShapeType="1"/>
            </p:cNvSpPr>
            <p:nvPr/>
          </p:nvSpPr>
          <p:spPr bwMode="auto">
            <a:xfrm>
              <a:off x="253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 name="Line 19"/>
            <p:cNvSpPr>
              <a:spLocks noChangeShapeType="1"/>
            </p:cNvSpPr>
            <p:nvPr/>
          </p:nvSpPr>
          <p:spPr bwMode="auto">
            <a:xfrm>
              <a:off x="256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2" name="Line 20"/>
            <p:cNvSpPr>
              <a:spLocks noChangeShapeType="1"/>
            </p:cNvSpPr>
            <p:nvPr/>
          </p:nvSpPr>
          <p:spPr bwMode="auto">
            <a:xfrm>
              <a:off x="259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 name="Line 21"/>
            <p:cNvSpPr>
              <a:spLocks noChangeShapeType="1"/>
            </p:cNvSpPr>
            <p:nvPr/>
          </p:nvSpPr>
          <p:spPr bwMode="auto">
            <a:xfrm>
              <a:off x="262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4" name="Line 22"/>
            <p:cNvSpPr>
              <a:spLocks noChangeShapeType="1"/>
            </p:cNvSpPr>
            <p:nvPr/>
          </p:nvSpPr>
          <p:spPr bwMode="auto">
            <a:xfrm>
              <a:off x="265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5" name="Line 23"/>
            <p:cNvSpPr>
              <a:spLocks noChangeShapeType="1"/>
            </p:cNvSpPr>
            <p:nvPr/>
          </p:nvSpPr>
          <p:spPr bwMode="auto">
            <a:xfrm>
              <a:off x="268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6" name="Line 24"/>
            <p:cNvSpPr>
              <a:spLocks noChangeShapeType="1"/>
            </p:cNvSpPr>
            <p:nvPr/>
          </p:nvSpPr>
          <p:spPr bwMode="auto">
            <a:xfrm>
              <a:off x="271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7" name="Line 25"/>
            <p:cNvSpPr>
              <a:spLocks noChangeShapeType="1"/>
            </p:cNvSpPr>
            <p:nvPr/>
          </p:nvSpPr>
          <p:spPr bwMode="auto">
            <a:xfrm>
              <a:off x="274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8" name="Line 26"/>
            <p:cNvSpPr>
              <a:spLocks noChangeShapeType="1"/>
            </p:cNvSpPr>
            <p:nvPr/>
          </p:nvSpPr>
          <p:spPr bwMode="auto">
            <a:xfrm>
              <a:off x="277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9" name="Line 27"/>
            <p:cNvSpPr>
              <a:spLocks noChangeShapeType="1"/>
            </p:cNvSpPr>
            <p:nvPr/>
          </p:nvSpPr>
          <p:spPr bwMode="auto">
            <a:xfrm>
              <a:off x="280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 name="Line 28"/>
            <p:cNvSpPr>
              <a:spLocks noChangeShapeType="1"/>
            </p:cNvSpPr>
            <p:nvPr/>
          </p:nvSpPr>
          <p:spPr bwMode="auto">
            <a:xfrm>
              <a:off x="283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31" name="Line 29"/>
          <p:cNvSpPr>
            <a:spLocks noChangeShapeType="1"/>
          </p:cNvSpPr>
          <p:nvPr/>
        </p:nvSpPr>
        <p:spPr bwMode="auto">
          <a:xfrm flipV="1">
            <a:off x="4757738" y="4124325"/>
            <a:ext cx="3619500" cy="14288"/>
          </a:xfrm>
          <a:prstGeom prst="line">
            <a:avLst/>
          </a:prstGeom>
          <a:noFill/>
          <a:ln w="76200">
            <a:solidFill>
              <a:srgbClr val="FD930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2" name="Line 30"/>
          <p:cNvSpPr>
            <a:spLocks noChangeShapeType="1"/>
          </p:cNvSpPr>
          <p:nvPr/>
        </p:nvSpPr>
        <p:spPr bwMode="auto">
          <a:xfrm flipV="1">
            <a:off x="7392988" y="4511675"/>
            <a:ext cx="677862" cy="3175"/>
          </a:xfrm>
          <a:prstGeom prst="line">
            <a:avLst/>
          </a:prstGeom>
          <a:noFill/>
          <a:ln w="762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nvGrpSpPr>
          <p:cNvPr id="33" name="Group 31"/>
          <p:cNvGrpSpPr>
            <a:grpSpLocks/>
          </p:cNvGrpSpPr>
          <p:nvPr/>
        </p:nvGrpSpPr>
        <p:grpSpPr bwMode="auto">
          <a:xfrm rot="-897601">
            <a:off x="2033588" y="3744913"/>
            <a:ext cx="1169987" cy="90487"/>
            <a:chOff x="2621" y="1728"/>
            <a:chExt cx="737" cy="57"/>
          </a:xfrm>
        </p:grpSpPr>
        <p:sp>
          <p:nvSpPr>
            <p:cNvPr id="34" name="Rectangle 32"/>
            <p:cNvSpPr>
              <a:spLocks noChangeArrowheads="1"/>
            </p:cNvSpPr>
            <p:nvPr/>
          </p:nvSpPr>
          <p:spPr bwMode="auto">
            <a:xfrm>
              <a:off x="2621" y="1728"/>
              <a:ext cx="737" cy="56"/>
            </a:xfrm>
            <a:prstGeom prst="rect">
              <a:avLst/>
            </a:prstGeom>
            <a:solidFill>
              <a:schemeClr val="bg1"/>
            </a:solidFill>
            <a:ln w="19050">
              <a:solidFill>
                <a:srgbClr val="00206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5" name="Line 33"/>
            <p:cNvSpPr>
              <a:spLocks noChangeShapeType="1"/>
            </p:cNvSpPr>
            <p:nvPr/>
          </p:nvSpPr>
          <p:spPr bwMode="auto">
            <a:xfrm>
              <a:off x="264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6" name="Line 34"/>
            <p:cNvSpPr>
              <a:spLocks noChangeShapeType="1"/>
            </p:cNvSpPr>
            <p:nvPr/>
          </p:nvSpPr>
          <p:spPr bwMode="auto">
            <a:xfrm>
              <a:off x="267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7" name="Line 35"/>
            <p:cNvSpPr>
              <a:spLocks noChangeShapeType="1"/>
            </p:cNvSpPr>
            <p:nvPr/>
          </p:nvSpPr>
          <p:spPr bwMode="auto">
            <a:xfrm>
              <a:off x="270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8" name="Line 36"/>
            <p:cNvSpPr>
              <a:spLocks noChangeShapeType="1"/>
            </p:cNvSpPr>
            <p:nvPr/>
          </p:nvSpPr>
          <p:spPr bwMode="auto">
            <a:xfrm>
              <a:off x="273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9" name="Line 37"/>
            <p:cNvSpPr>
              <a:spLocks noChangeShapeType="1"/>
            </p:cNvSpPr>
            <p:nvPr/>
          </p:nvSpPr>
          <p:spPr bwMode="auto">
            <a:xfrm>
              <a:off x="276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0" name="Line 38"/>
            <p:cNvSpPr>
              <a:spLocks noChangeShapeType="1"/>
            </p:cNvSpPr>
            <p:nvPr/>
          </p:nvSpPr>
          <p:spPr bwMode="auto">
            <a:xfrm>
              <a:off x="279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1" name="Line 39"/>
            <p:cNvSpPr>
              <a:spLocks noChangeShapeType="1"/>
            </p:cNvSpPr>
            <p:nvPr/>
          </p:nvSpPr>
          <p:spPr bwMode="auto">
            <a:xfrm>
              <a:off x="282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2" name="Line 40"/>
            <p:cNvSpPr>
              <a:spLocks noChangeShapeType="1"/>
            </p:cNvSpPr>
            <p:nvPr/>
          </p:nvSpPr>
          <p:spPr bwMode="auto">
            <a:xfrm>
              <a:off x="285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3" name="Line 41"/>
            <p:cNvSpPr>
              <a:spLocks noChangeShapeType="1"/>
            </p:cNvSpPr>
            <p:nvPr/>
          </p:nvSpPr>
          <p:spPr bwMode="auto">
            <a:xfrm>
              <a:off x="288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 name="Line 42"/>
            <p:cNvSpPr>
              <a:spLocks noChangeShapeType="1"/>
            </p:cNvSpPr>
            <p:nvPr/>
          </p:nvSpPr>
          <p:spPr bwMode="auto">
            <a:xfrm>
              <a:off x="291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5" name="Line 43"/>
            <p:cNvSpPr>
              <a:spLocks noChangeShapeType="1"/>
            </p:cNvSpPr>
            <p:nvPr/>
          </p:nvSpPr>
          <p:spPr bwMode="auto">
            <a:xfrm>
              <a:off x="294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6" name="Line 44"/>
            <p:cNvSpPr>
              <a:spLocks noChangeShapeType="1"/>
            </p:cNvSpPr>
            <p:nvPr/>
          </p:nvSpPr>
          <p:spPr bwMode="auto">
            <a:xfrm>
              <a:off x="297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 name="Line 45"/>
            <p:cNvSpPr>
              <a:spLocks noChangeShapeType="1"/>
            </p:cNvSpPr>
            <p:nvPr/>
          </p:nvSpPr>
          <p:spPr bwMode="auto">
            <a:xfrm>
              <a:off x="300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8" name="Line 46"/>
            <p:cNvSpPr>
              <a:spLocks noChangeShapeType="1"/>
            </p:cNvSpPr>
            <p:nvPr/>
          </p:nvSpPr>
          <p:spPr bwMode="auto">
            <a:xfrm>
              <a:off x="303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9" name="Line 47"/>
            <p:cNvSpPr>
              <a:spLocks noChangeShapeType="1"/>
            </p:cNvSpPr>
            <p:nvPr/>
          </p:nvSpPr>
          <p:spPr bwMode="auto">
            <a:xfrm>
              <a:off x="306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0" name="Line 48"/>
            <p:cNvSpPr>
              <a:spLocks noChangeShapeType="1"/>
            </p:cNvSpPr>
            <p:nvPr/>
          </p:nvSpPr>
          <p:spPr bwMode="auto">
            <a:xfrm>
              <a:off x="309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 name="Line 49"/>
            <p:cNvSpPr>
              <a:spLocks noChangeShapeType="1"/>
            </p:cNvSpPr>
            <p:nvPr/>
          </p:nvSpPr>
          <p:spPr bwMode="auto">
            <a:xfrm>
              <a:off x="312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2" name="Line 50"/>
            <p:cNvSpPr>
              <a:spLocks noChangeShapeType="1"/>
            </p:cNvSpPr>
            <p:nvPr/>
          </p:nvSpPr>
          <p:spPr bwMode="auto">
            <a:xfrm>
              <a:off x="315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3" name="Line 51"/>
            <p:cNvSpPr>
              <a:spLocks noChangeShapeType="1"/>
            </p:cNvSpPr>
            <p:nvPr/>
          </p:nvSpPr>
          <p:spPr bwMode="auto">
            <a:xfrm>
              <a:off x="318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4" name="Line 52"/>
            <p:cNvSpPr>
              <a:spLocks noChangeShapeType="1"/>
            </p:cNvSpPr>
            <p:nvPr/>
          </p:nvSpPr>
          <p:spPr bwMode="auto">
            <a:xfrm>
              <a:off x="321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5" name="Line 53"/>
            <p:cNvSpPr>
              <a:spLocks noChangeShapeType="1"/>
            </p:cNvSpPr>
            <p:nvPr/>
          </p:nvSpPr>
          <p:spPr bwMode="auto">
            <a:xfrm>
              <a:off x="324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6" name="Line 54"/>
            <p:cNvSpPr>
              <a:spLocks noChangeShapeType="1"/>
            </p:cNvSpPr>
            <p:nvPr/>
          </p:nvSpPr>
          <p:spPr bwMode="auto">
            <a:xfrm>
              <a:off x="327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7" name="Line 55"/>
            <p:cNvSpPr>
              <a:spLocks noChangeShapeType="1"/>
            </p:cNvSpPr>
            <p:nvPr/>
          </p:nvSpPr>
          <p:spPr bwMode="auto">
            <a:xfrm>
              <a:off x="330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8" name="Line 56"/>
            <p:cNvSpPr>
              <a:spLocks noChangeShapeType="1"/>
            </p:cNvSpPr>
            <p:nvPr/>
          </p:nvSpPr>
          <p:spPr bwMode="auto">
            <a:xfrm>
              <a:off x="333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59" name="Rectangle 57"/>
          <p:cNvSpPr>
            <a:spLocks noChangeArrowheads="1"/>
          </p:cNvSpPr>
          <p:nvPr/>
        </p:nvSpPr>
        <p:spPr bwMode="auto">
          <a:xfrm>
            <a:off x="65088" y="1087438"/>
            <a:ext cx="6372225" cy="49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2600">
                <a:solidFill>
                  <a:srgbClr val="000080"/>
                </a:solidFill>
                <a:latin typeface="Helvetica" charset="0"/>
              </a:rPr>
              <a:t>XFEL Photon Beam Transport Systems</a:t>
            </a:r>
          </a:p>
        </p:txBody>
      </p:sp>
      <p:sp>
        <p:nvSpPr>
          <p:cNvPr id="60" name="Rectangle 58"/>
          <p:cNvSpPr>
            <a:spLocks noChangeArrowheads="1"/>
          </p:cNvSpPr>
          <p:nvPr/>
        </p:nvSpPr>
        <p:spPr bwMode="auto">
          <a:xfrm>
            <a:off x="5937515" y="4483559"/>
            <a:ext cx="99695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800" dirty="0">
                <a:solidFill>
                  <a:srgbClr val="002060"/>
                </a:solidFill>
                <a:latin typeface="Helvetica" charset="0"/>
              </a:rPr>
              <a:t>SASE 1</a:t>
            </a:r>
          </a:p>
        </p:txBody>
      </p:sp>
      <p:sp>
        <p:nvSpPr>
          <p:cNvPr id="61" name="Rectangle 59"/>
          <p:cNvSpPr>
            <a:spLocks noChangeArrowheads="1"/>
          </p:cNvSpPr>
          <p:nvPr/>
        </p:nvSpPr>
        <p:spPr bwMode="auto">
          <a:xfrm>
            <a:off x="1957388" y="3235325"/>
            <a:ext cx="9969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None/>
            </a:pPr>
            <a:r>
              <a:rPr lang="en-US" sz="1800">
                <a:solidFill>
                  <a:srgbClr val="002060"/>
                </a:solidFill>
                <a:latin typeface="Helvetica" charset="0"/>
              </a:rPr>
              <a:t>SASE 2</a:t>
            </a:r>
          </a:p>
        </p:txBody>
      </p:sp>
      <p:sp>
        <p:nvSpPr>
          <p:cNvPr id="62" name="Rectangle 60"/>
          <p:cNvSpPr>
            <a:spLocks noChangeArrowheads="1"/>
          </p:cNvSpPr>
          <p:nvPr/>
        </p:nvSpPr>
        <p:spPr bwMode="auto">
          <a:xfrm>
            <a:off x="5949156" y="2839113"/>
            <a:ext cx="99695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800" dirty="0">
                <a:solidFill>
                  <a:srgbClr val="002060"/>
                </a:solidFill>
                <a:latin typeface="Helvetica" charset="0"/>
              </a:rPr>
              <a:t>SASE 3</a:t>
            </a:r>
          </a:p>
        </p:txBody>
      </p:sp>
      <p:sp>
        <p:nvSpPr>
          <p:cNvPr id="63" name="Oval 61"/>
          <p:cNvSpPr>
            <a:spLocks noChangeArrowheads="1"/>
          </p:cNvSpPr>
          <p:nvPr/>
        </p:nvSpPr>
        <p:spPr bwMode="auto">
          <a:xfrm>
            <a:off x="5316538" y="3411538"/>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64" name="Oval 62"/>
          <p:cNvSpPr>
            <a:spLocks noChangeArrowheads="1"/>
          </p:cNvSpPr>
          <p:nvPr/>
        </p:nvSpPr>
        <p:spPr bwMode="auto">
          <a:xfrm>
            <a:off x="1352550" y="4044950"/>
            <a:ext cx="152400" cy="152400"/>
          </a:xfrm>
          <a:prstGeom prst="ellipse">
            <a:avLst/>
          </a:prstGeom>
          <a:solidFill>
            <a:srgbClr val="FF00FF"/>
          </a:solidFill>
          <a:ln w="28575">
            <a:solidFill>
              <a:schemeClr val="bg1"/>
            </a:solidFill>
            <a:round/>
            <a:headEnd/>
            <a:tailEnd/>
          </a:ln>
        </p:spPr>
        <p:txBody>
          <a:bodyPr wrap="none" anchor="ctr"/>
          <a:lstStyle/>
          <a:p>
            <a:endParaRPr lang="de-DE"/>
          </a:p>
        </p:txBody>
      </p:sp>
      <p:sp>
        <p:nvSpPr>
          <p:cNvPr id="65" name="Oval 63"/>
          <p:cNvSpPr>
            <a:spLocks noChangeArrowheads="1"/>
          </p:cNvSpPr>
          <p:nvPr/>
        </p:nvSpPr>
        <p:spPr bwMode="auto">
          <a:xfrm>
            <a:off x="1360488" y="5338763"/>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66" name="Oval 64"/>
          <p:cNvSpPr>
            <a:spLocks noChangeArrowheads="1"/>
          </p:cNvSpPr>
          <p:nvPr/>
        </p:nvSpPr>
        <p:spPr bwMode="auto">
          <a:xfrm>
            <a:off x="5564188" y="4054475"/>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67" name="Oval 65"/>
          <p:cNvSpPr>
            <a:spLocks noChangeArrowheads="1"/>
          </p:cNvSpPr>
          <p:nvPr/>
        </p:nvSpPr>
        <p:spPr bwMode="auto">
          <a:xfrm>
            <a:off x="3629025" y="3435350"/>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68" name="Text Box 66"/>
          <p:cNvSpPr txBox="1">
            <a:spLocks noChangeArrowheads="1"/>
          </p:cNvSpPr>
          <p:nvPr/>
        </p:nvSpPr>
        <p:spPr bwMode="auto">
          <a:xfrm>
            <a:off x="5691188" y="2541588"/>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chemeClr val="accent2"/>
                </a:solidFill>
                <a:latin typeface="Helvetica" charset="0"/>
              </a:rPr>
              <a:t>XTD6</a:t>
            </a:r>
          </a:p>
        </p:txBody>
      </p:sp>
      <p:sp>
        <p:nvSpPr>
          <p:cNvPr id="69" name="Text Box 67"/>
          <p:cNvSpPr txBox="1">
            <a:spLocks noChangeArrowheads="1"/>
          </p:cNvSpPr>
          <p:nvPr/>
        </p:nvSpPr>
        <p:spPr bwMode="auto">
          <a:xfrm>
            <a:off x="6453188" y="3806825"/>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chemeClr val="accent2"/>
                </a:solidFill>
                <a:latin typeface="Helvetica" charset="0"/>
              </a:rPr>
              <a:t>XTD9</a:t>
            </a:r>
          </a:p>
        </p:txBody>
      </p:sp>
      <p:sp>
        <p:nvSpPr>
          <p:cNvPr id="70" name="Text Box 68"/>
          <p:cNvSpPr txBox="1">
            <a:spLocks noChangeArrowheads="1"/>
          </p:cNvSpPr>
          <p:nvPr/>
        </p:nvSpPr>
        <p:spPr bwMode="auto">
          <a:xfrm>
            <a:off x="7569200" y="4737100"/>
            <a:ext cx="738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chemeClr val="accent2"/>
                </a:solidFill>
                <a:latin typeface="Helvetica" charset="0"/>
              </a:rPr>
              <a:t>XTD10</a:t>
            </a:r>
          </a:p>
        </p:txBody>
      </p:sp>
      <p:sp>
        <p:nvSpPr>
          <p:cNvPr id="71" name="Rectangle 69"/>
          <p:cNvSpPr>
            <a:spLocks noChangeArrowheads="1"/>
          </p:cNvSpPr>
          <p:nvPr/>
        </p:nvSpPr>
        <p:spPr bwMode="auto">
          <a:xfrm>
            <a:off x="738188" y="3830638"/>
            <a:ext cx="381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72" name="Oval 70"/>
          <p:cNvSpPr>
            <a:spLocks noChangeArrowheads="1"/>
          </p:cNvSpPr>
          <p:nvPr/>
        </p:nvSpPr>
        <p:spPr bwMode="auto">
          <a:xfrm>
            <a:off x="1360488" y="5033963"/>
            <a:ext cx="152400" cy="152400"/>
          </a:xfrm>
          <a:prstGeom prst="ellipse">
            <a:avLst/>
          </a:prstGeom>
          <a:solidFill>
            <a:srgbClr val="FF00FF"/>
          </a:solidFill>
          <a:ln w="28575">
            <a:solidFill>
              <a:schemeClr val="bg1"/>
            </a:solidFill>
            <a:round/>
            <a:headEnd/>
            <a:tailEnd/>
          </a:ln>
        </p:spPr>
        <p:txBody>
          <a:bodyPr wrap="none" anchor="ctr"/>
          <a:lstStyle/>
          <a:p>
            <a:endParaRPr lang="de-DE"/>
          </a:p>
        </p:txBody>
      </p:sp>
      <p:sp>
        <p:nvSpPr>
          <p:cNvPr id="73" name="Rectangle 71"/>
          <p:cNvSpPr>
            <a:spLocks noChangeArrowheads="1"/>
          </p:cNvSpPr>
          <p:nvPr/>
        </p:nvSpPr>
        <p:spPr bwMode="auto">
          <a:xfrm>
            <a:off x="1512888" y="4943475"/>
            <a:ext cx="1703387" cy="33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Electron switch</a:t>
            </a:r>
          </a:p>
        </p:txBody>
      </p:sp>
      <p:sp>
        <p:nvSpPr>
          <p:cNvPr id="74" name="Rectangle 72"/>
          <p:cNvSpPr>
            <a:spLocks noChangeArrowheads="1"/>
          </p:cNvSpPr>
          <p:nvPr/>
        </p:nvSpPr>
        <p:spPr bwMode="auto">
          <a:xfrm>
            <a:off x="1512888" y="5249863"/>
            <a:ext cx="1552575" cy="33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Electron bend</a:t>
            </a:r>
          </a:p>
        </p:txBody>
      </p:sp>
      <p:grpSp>
        <p:nvGrpSpPr>
          <p:cNvPr id="75" name="Group 73"/>
          <p:cNvGrpSpPr>
            <a:grpSpLocks/>
          </p:cNvGrpSpPr>
          <p:nvPr/>
        </p:nvGrpSpPr>
        <p:grpSpPr bwMode="auto">
          <a:xfrm rot="21009469">
            <a:off x="6132911" y="3224779"/>
            <a:ext cx="803275" cy="90488"/>
            <a:chOff x="2730" y="3504"/>
            <a:chExt cx="506" cy="57"/>
          </a:xfrm>
        </p:grpSpPr>
        <p:sp>
          <p:nvSpPr>
            <p:cNvPr id="76" name="Rectangle 74"/>
            <p:cNvSpPr>
              <a:spLocks noChangeArrowheads="1"/>
            </p:cNvSpPr>
            <p:nvPr/>
          </p:nvSpPr>
          <p:spPr bwMode="auto">
            <a:xfrm>
              <a:off x="2730" y="3504"/>
              <a:ext cx="506" cy="56"/>
            </a:xfrm>
            <a:prstGeom prst="rect">
              <a:avLst/>
            </a:prstGeom>
            <a:solidFill>
              <a:schemeClr val="bg1"/>
            </a:solidFill>
            <a:ln w="19050">
              <a:solidFill>
                <a:srgbClr val="00206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7" name="Line 75"/>
            <p:cNvSpPr>
              <a:spLocks noChangeShapeType="1"/>
            </p:cNvSpPr>
            <p:nvPr/>
          </p:nvSpPr>
          <p:spPr bwMode="auto">
            <a:xfrm>
              <a:off x="275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8" name="Line 76"/>
            <p:cNvSpPr>
              <a:spLocks noChangeShapeType="1"/>
            </p:cNvSpPr>
            <p:nvPr/>
          </p:nvSpPr>
          <p:spPr bwMode="auto">
            <a:xfrm>
              <a:off x="278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9" name="Line 77"/>
            <p:cNvSpPr>
              <a:spLocks noChangeShapeType="1"/>
            </p:cNvSpPr>
            <p:nvPr/>
          </p:nvSpPr>
          <p:spPr bwMode="auto">
            <a:xfrm>
              <a:off x="281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0" name="Line 78"/>
            <p:cNvSpPr>
              <a:spLocks noChangeShapeType="1"/>
            </p:cNvSpPr>
            <p:nvPr/>
          </p:nvSpPr>
          <p:spPr bwMode="auto">
            <a:xfrm>
              <a:off x="284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1" name="Line 79"/>
            <p:cNvSpPr>
              <a:spLocks noChangeShapeType="1"/>
            </p:cNvSpPr>
            <p:nvPr/>
          </p:nvSpPr>
          <p:spPr bwMode="auto">
            <a:xfrm>
              <a:off x="287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2" name="Line 80"/>
            <p:cNvSpPr>
              <a:spLocks noChangeShapeType="1"/>
            </p:cNvSpPr>
            <p:nvPr/>
          </p:nvSpPr>
          <p:spPr bwMode="auto">
            <a:xfrm>
              <a:off x="290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3" name="Line 81"/>
            <p:cNvSpPr>
              <a:spLocks noChangeShapeType="1"/>
            </p:cNvSpPr>
            <p:nvPr/>
          </p:nvSpPr>
          <p:spPr bwMode="auto">
            <a:xfrm>
              <a:off x="293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4" name="Line 82"/>
            <p:cNvSpPr>
              <a:spLocks noChangeShapeType="1"/>
            </p:cNvSpPr>
            <p:nvPr/>
          </p:nvSpPr>
          <p:spPr bwMode="auto">
            <a:xfrm>
              <a:off x="296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5" name="Line 83"/>
            <p:cNvSpPr>
              <a:spLocks noChangeShapeType="1"/>
            </p:cNvSpPr>
            <p:nvPr/>
          </p:nvSpPr>
          <p:spPr bwMode="auto">
            <a:xfrm>
              <a:off x="299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6" name="Line 84"/>
            <p:cNvSpPr>
              <a:spLocks noChangeShapeType="1"/>
            </p:cNvSpPr>
            <p:nvPr/>
          </p:nvSpPr>
          <p:spPr bwMode="auto">
            <a:xfrm>
              <a:off x="302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7" name="Line 85"/>
            <p:cNvSpPr>
              <a:spLocks noChangeShapeType="1"/>
            </p:cNvSpPr>
            <p:nvPr/>
          </p:nvSpPr>
          <p:spPr bwMode="auto">
            <a:xfrm>
              <a:off x="305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8" name="Line 86"/>
            <p:cNvSpPr>
              <a:spLocks noChangeShapeType="1"/>
            </p:cNvSpPr>
            <p:nvPr/>
          </p:nvSpPr>
          <p:spPr bwMode="auto">
            <a:xfrm>
              <a:off x="308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9" name="Line 87"/>
            <p:cNvSpPr>
              <a:spLocks noChangeShapeType="1"/>
            </p:cNvSpPr>
            <p:nvPr/>
          </p:nvSpPr>
          <p:spPr bwMode="auto">
            <a:xfrm>
              <a:off x="311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0" name="Line 88"/>
            <p:cNvSpPr>
              <a:spLocks noChangeShapeType="1"/>
            </p:cNvSpPr>
            <p:nvPr/>
          </p:nvSpPr>
          <p:spPr bwMode="auto">
            <a:xfrm>
              <a:off x="314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1" name="Line 89"/>
            <p:cNvSpPr>
              <a:spLocks noChangeShapeType="1"/>
            </p:cNvSpPr>
            <p:nvPr/>
          </p:nvSpPr>
          <p:spPr bwMode="auto">
            <a:xfrm>
              <a:off x="317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2" name="Line 90"/>
            <p:cNvSpPr>
              <a:spLocks noChangeShapeType="1"/>
            </p:cNvSpPr>
            <p:nvPr/>
          </p:nvSpPr>
          <p:spPr bwMode="auto">
            <a:xfrm>
              <a:off x="320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93" name="Rectangle 91"/>
          <p:cNvSpPr>
            <a:spLocks noChangeArrowheads="1"/>
          </p:cNvSpPr>
          <p:nvPr/>
        </p:nvSpPr>
        <p:spPr bwMode="auto">
          <a:xfrm>
            <a:off x="41275" y="3944938"/>
            <a:ext cx="809625" cy="338137"/>
          </a:xfrm>
          <a:prstGeom prst="rect">
            <a:avLst/>
          </a:prstGeom>
          <a:noFill/>
          <a:ln w="9525">
            <a:solidFill>
              <a:srgbClr val="002060"/>
            </a:solid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p>
            <a:pPr>
              <a:buFont typeface="Wingdings" pitchFamily="2" charset="2"/>
              <a:buNone/>
            </a:pPr>
            <a:r>
              <a:rPr lang="en-US" sz="1600">
                <a:solidFill>
                  <a:srgbClr val="002060"/>
                </a:solidFill>
                <a:latin typeface="Helvetica" charset="0"/>
              </a:rPr>
              <a:t>LINAC</a:t>
            </a:r>
          </a:p>
        </p:txBody>
      </p:sp>
      <p:sp>
        <p:nvSpPr>
          <p:cNvPr id="94" name="Line 92"/>
          <p:cNvSpPr>
            <a:spLocks noChangeShapeType="1"/>
          </p:cNvSpPr>
          <p:nvPr/>
        </p:nvSpPr>
        <p:spPr bwMode="auto">
          <a:xfrm>
            <a:off x="788988" y="4106863"/>
            <a:ext cx="200025" cy="0"/>
          </a:xfrm>
          <a:prstGeom prst="line">
            <a:avLst/>
          </a:prstGeom>
          <a:noFill/>
          <a:ln w="1905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95" name="Text Box 93"/>
          <p:cNvSpPr txBox="1">
            <a:spLocks noChangeArrowheads="1"/>
          </p:cNvSpPr>
          <p:nvPr/>
        </p:nvSpPr>
        <p:spPr bwMode="auto">
          <a:xfrm>
            <a:off x="1395413" y="3652838"/>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rgbClr val="002060"/>
                </a:solidFill>
                <a:latin typeface="Helvetica" charset="0"/>
              </a:rPr>
              <a:t>XTD1</a:t>
            </a:r>
          </a:p>
        </p:txBody>
      </p:sp>
      <p:sp>
        <p:nvSpPr>
          <p:cNvPr id="96" name="Text Box 94"/>
          <p:cNvSpPr txBox="1">
            <a:spLocks noChangeArrowheads="1"/>
          </p:cNvSpPr>
          <p:nvPr/>
        </p:nvSpPr>
        <p:spPr bwMode="auto">
          <a:xfrm>
            <a:off x="2954338" y="3836988"/>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rgbClr val="002060"/>
                </a:solidFill>
                <a:latin typeface="Helvetica" charset="0"/>
              </a:rPr>
              <a:t>XTD2</a:t>
            </a:r>
          </a:p>
        </p:txBody>
      </p:sp>
      <p:sp>
        <p:nvSpPr>
          <p:cNvPr id="98" name="Line 96"/>
          <p:cNvSpPr>
            <a:spLocks noChangeShapeType="1"/>
          </p:cNvSpPr>
          <p:nvPr/>
        </p:nvSpPr>
        <p:spPr bwMode="auto">
          <a:xfrm flipV="1">
            <a:off x="7418388" y="2916238"/>
            <a:ext cx="909637" cy="198437"/>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9" name="Line 97"/>
          <p:cNvSpPr>
            <a:spLocks noChangeShapeType="1"/>
          </p:cNvSpPr>
          <p:nvPr/>
        </p:nvSpPr>
        <p:spPr bwMode="auto">
          <a:xfrm>
            <a:off x="7396163" y="3111500"/>
            <a:ext cx="749300" cy="0"/>
          </a:xfrm>
          <a:prstGeom prst="line">
            <a:avLst/>
          </a:prstGeom>
          <a:noFill/>
          <a:ln w="762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0" name="Oval 98"/>
          <p:cNvSpPr>
            <a:spLocks noChangeArrowheads="1"/>
          </p:cNvSpPr>
          <p:nvPr/>
        </p:nvSpPr>
        <p:spPr bwMode="auto">
          <a:xfrm>
            <a:off x="7342188" y="3038475"/>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101" name="Rectangle 99"/>
          <p:cNvSpPr>
            <a:spLocks noChangeArrowheads="1"/>
          </p:cNvSpPr>
          <p:nvPr/>
        </p:nvSpPr>
        <p:spPr bwMode="auto">
          <a:xfrm>
            <a:off x="8153400" y="3017838"/>
            <a:ext cx="90488" cy="193675"/>
          </a:xfrm>
          <a:prstGeom prst="rect">
            <a:avLst/>
          </a:prstGeom>
          <a:solidFill>
            <a:schemeClr val="tx1"/>
          </a:solidFill>
          <a:ln w="9525">
            <a:solidFill>
              <a:schemeClr val="tx1"/>
            </a:solidFill>
            <a:miter lim="800000"/>
            <a:headEnd/>
            <a:tailEnd/>
          </a:ln>
        </p:spPr>
        <p:txBody>
          <a:bodyPr wrap="none" anchor="ctr"/>
          <a:lstStyle/>
          <a:p>
            <a:endParaRPr lang="de-DE"/>
          </a:p>
        </p:txBody>
      </p:sp>
      <p:sp>
        <p:nvSpPr>
          <p:cNvPr id="102" name="Rectangle 100"/>
          <p:cNvSpPr>
            <a:spLocks noChangeArrowheads="1"/>
          </p:cNvSpPr>
          <p:nvPr/>
        </p:nvSpPr>
        <p:spPr bwMode="auto">
          <a:xfrm>
            <a:off x="8070850" y="4413250"/>
            <a:ext cx="90488" cy="193675"/>
          </a:xfrm>
          <a:prstGeom prst="rect">
            <a:avLst/>
          </a:prstGeom>
          <a:solidFill>
            <a:schemeClr val="tx1"/>
          </a:solidFill>
          <a:ln w="9525">
            <a:solidFill>
              <a:schemeClr val="tx1"/>
            </a:solidFill>
            <a:miter lim="800000"/>
            <a:headEnd/>
            <a:tailEnd/>
          </a:ln>
        </p:spPr>
        <p:txBody>
          <a:bodyPr wrap="none" anchor="ctr"/>
          <a:lstStyle/>
          <a:p>
            <a:endParaRPr lang="de-DE"/>
          </a:p>
        </p:txBody>
      </p:sp>
      <p:sp>
        <p:nvSpPr>
          <p:cNvPr id="103" name="Rectangle 101"/>
          <p:cNvSpPr>
            <a:spLocks noChangeArrowheads="1"/>
          </p:cNvSpPr>
          <p:nvPr/>
        </p:nvSpPr>
        <p:spPr bwMode="auto">
          <a:xfrm>
            <a:off x="1389063" y="5643563"/>
            <a:ext cx="90487" cy="193675"/>
          </a:xfrm>
          <a:prstGeom prst="rect">
            <a:avLst/>
          </a:prstGeom>
          <a:solidFill>
            <a:schemeClr val="tx1"/>
          </a:solidFill>
          <a:ln w="9525">
            <a:solidFill>
              <a:schemeClr val="tx1"/>
            </a:solidFill>
            <a:miter lim="800000"/>
            <a:headEnd/>
            <a:tailEnd/>
          </a:ln>
        </p:spPr>
        <p:txBody>
          <a:bodyPr wrap="none" anchor="ctr"/>
          <a:lstStyle/>
          <a:p>
            <a:endParaRPr lang="de-DE"/>
          </a:p>
        </p:txBody>
      </p:sp>
      <p:sp>
        <p:nvSpPr>
          <p:cNvPr id="104" name="Rectangle 102"/>
          <p:cNvSpPr>
            <a:spLocks noChangeArrowheads="1"/>
          </p:cNvSpPr>
          <p:nvPr/>
        </p:nvSpPr>
        <p:spPr bwMode="auto">
          <a:xfrm>
            <a:off x="1512888" y="5567363"/>
            <a:ext cx="1622425" cy="33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Electron dump</a:t>
            </a:r>
          </a:p>
        </p:txBody>
      </p:sp>
      <p:sp>
        <p:nvSpPr>
          <p:cNvPr id="105" name="Text Box 103"/>
          <p:cNvSpPr txBox="1">
            <a:spLocks noChangeArrowheads="1"/>
          </p:cNvSpPr>
          <p:nvPr/>
        </p:nvSpPr>
        <p:spPr bwMode="auto">
          <a:xfrm>
            <a:off x="3446463" y="3170238"/>
            <a:ext cx="520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latin typeface="Helvetica" charset="0"/>
              </a:rPr>
              <a:t>XS2</a:t>
            </a:r>
          </a:p>
        </p:txBody>
      </p:sp>
      <p:sp>
        <p:nvSpPr>
          <p:cNvPr id="106" name="Text Box 104"/>
          <p:cNvSpPr txBox="1">
            <a:spLocks noChangeArrowheads="1"/>
          </p:cNvSpPr>
          <p:nvPr/>
        </p:nvSpPr>
        <p:spPr bwMode="auto">
          <a:xfrm>
            <a:off x="5413375" y="3819525"/>
            <a:ext cx="520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latin typeface="Helvetica" charset="0"/>
              </a:rPr>
              <a:t>XS3</a:t>
            </a:r>
          </a:p>
        </p:txBody>
      </p:sp>
      <p:sp>
        <p:nvSpPr>
          <p:cNvPr id="107" name="Text Box 105"/>
          <p:cNvSpPr txBox="1">
            <a:spLocks noChangeArrowheads="1"/>
          </p:cNvSpPr>
          <p:nvPr/>
        </p:nvSpPr>
        <p:spPr bwMode="auto">
          <a:xfrm>
            <a:off x="6999288" y="2770188"/>
            <a:ext cx="78422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latin typeface="Helvetica" charset="0"/>
              </a:rPr>
              <a:t>XSDU1</a:t>
            </a:r>
          </a:p>
        </p:txBody>
      </p:sp>
      <p:sp>
        <p:nvSpPr>
          <p:cNvPr id="109" name="Line 107"/>
          <p:cNvSpPr>
            <a:spLocks noChangeShapeType="1"/>
          </p:cNvSpPr>
          <p:nvPr/>
        </p:nvSpPr>
        <p:spPr bwMode="auto">
          <a:xfrm>
            <a:off x="7207250" y="4484688"/>
            <a:ext cx="1120775" cy="238125"/>
          </a:xfrm>
          <a:prstGeom prst="line">
            <a:avLst/>
          </a:prstGeom>
          <a:noFill/>
          <a:ln w="76200">
            <a:solidFill>
              <a:srgbClr val="FD930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0" name="Oval 108"/>
          <p:cNvSpPr>
            <a:spLocks noChangeArrowheads="1"/>
          </p:cNvSpPr>
          <p:nvPr/>
        </p:nvSpPr>
        <p:spPr bwMode="auto">
          <a:xfrm>
            <a:off x="7319963" y="4440238"/>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112" name="Line 110"/>
          <p:cNvSpPr>
            <a:spLocks noChangeShapeType="1"/>
          </p:cNvSpPr>
          <p:nvPr/>
        </p:nvSpPr>
        <p:spPr bwMode="auto">
          <a:xfrm>
            <a:off x="1273175" y="2168525"/>
            <a:ext cx="539750" cy="0"/>
          </a:xfrm>
          <a:prstGeom prst="line">
            <a:avLst/>
          </a:prstGeom>
          <a:noFill/>
          <a:ln w="762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3" name="Rectangle 111"/>
          <p:cNvSpPr>
            <a:spLocks noChangeArrowheads="1"/>
          </p:cNvSpPr>
          <p:nvPr/>
        </p:nvSpPr>
        <p:spPr bwMode="auto">
          <a:xfrm>
            <a:off x="1277938" y="2382838"/>
            <a:ext cx="536575" cy="88900"/>
          </a:xfrm>
          <a:prstGeom prst="rect">
            <a:avLst/>
          </a:prstGeom>
          <a:solidFill>
            <a:schemeClr val="bg1"/>
          </a:solidFill>
          <a:ln w="1905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4" name="Line 112"/>
          <p:cNvSpPr>
            <a:spLocks noChangeShapeType="1"/>
          </p:cNvSpPr>
          <p:nvPr/>
        </p:nvSpPr>
        <p:spPr bwMode="auto">
          <a:xfrm>
            <a:off x="1308100"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5" name="Line 113"/>
          <p:cNvSpPr>
            <a:spLocks noChangeShapeType="1"/>
          </p:cNvSpPr>
          <p:nvPr/>
        </p:nvSpPr>
        <p:spPr bwMode="auto">
          <a:xfrm>
            <a:off x="1355725"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6" name="Line 114"/>
          <p:cNvSpPr>
            <a:spLocks noChangeShapeType="1"/>
          </p:cNvSpPr>
          <p:nvPr/>
        </p:nvSpPr>
        <p:spPr bwMode="auto">
          <a:xfrm>
            <a:off x="1403350"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7" name="Line 115"/>
          <p:cNvSpPr>
            <a:spLocks noChangeShapeType="1"/>
          </p:cNvSpPr>
          <p:nvPr/>
        </p:nvSpPr>
        <p:spPr bwMode="auto">
          <a:xfrm>
            <a:off x="1450975"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8" name="Line 116"/>
          <p:cNvSpPr>
            <a:spLocks noChangeShapeType="1"/>
          </p:cNvSpPr>
          <p:nvPr/>
        </p:nvSpPr>
        <p:spPr bwMode="auto">
          <a:xfrm>
            <a:off x="1498600"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9" name="Line 117"/>
          <p:cNvSpPr>
            <a:spLocks noChangeShapeType="1"/>
          </p:cNvSpPr>
          <p:nvPr/>
        </p:nvSpPr>
        <p:spPr bwMode="auto">
          <a:xfrm>
            <a:off x="1546225"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0" name="Line 118"/>
          <p:cNvSpPr>
            <a:spLocks noChangeShapeType="1"/>
          </p:cNvSpPr>
          <p:nvPr/>
        </p:nvSpPr>
        <p:spPr bwMode="auto">
          <a:xfrm>
            <a:off x="1593850"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1" name="Line 119"/>
          <p:cNvSpPr>
            <a:spLocks noChangeShapeType="1"/>
          </p:cNvSpPr>
          <p:nvPr/>
        </p:nvSpPr>
        <p:spPr bwMode="auto">
          <a:xfrm>
            <a:off x="1641475"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2" name="Line 120"/>
          <p:cNvSpPr>
            <a:spLocks noChangeShapeType="1"/>
          </p:cNvSpPr>
          <p:nvPr/>
        </p:nvSpPr>
        <p:spPr bwMode="auto">
          <a:xfrm>
            <a:off x="1689100"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3" name="Line 121"/>
          <p:cNvSpPr>
            <a:spLocks noChangeShapeType="1"/>
          </p:cNvSpPr>
          <p:nvPr/>
        </p:nvSpPr>
        <p:spPr bwMode="auto">
          <a:xfrm>
            <a:off x="1736725"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4" name="Line 122"/>
          <p:cNvSpPr>
            <a:spLocks noChangeShapeType="1"/>
          </p:cNvSpPr>
          <p:nvPr/>
        </p:nvSpPr>
        <p:spPr bwMode="auto">
          <a:xfrm>
            <a:off x="1784350"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5" name="Line 123"/>
          <p:cNvSpPr>
            <a:spLocks noChangeShapeType="1"/>
          </p:cNvSpPr>
          <p:nvPr/>
        </p:nvSpPr>
        <p:spPr bwMode="auto">
          <a:xfrm>
            <a:off x="1273175" y="2701925"/>
            <a:ext cx="539750" cy="0"/>
          </a:xfrm>
          <a:prstGeom prst="line">
            <a:avLst/>
          </a:prstGeom>
          <a:noFill/>
          <a:ln w="76200">
            <a:solidFill>
              <a:srgbClr val="FD930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6" name="Rectangle 124"/>
          <p:cNvSpPr>
            <a:spLocks noChangeArrowheads="1"/>
          </p:cNvSpPr>
          <p:nvPr/>
        </p:nvSpPr>
        <p:spPr bwMode="auto">
          <a:xfrm>
            <a:off x="1882775" y="1992313"/>
            <a:ext cx="1679575" cy="33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Electron tunnel</a:t>
            </a:r>
          </a:p>
        </p:txBody>
      </p:sp>
      <p:sp>
        <p:nvSpPr>
          <p:cNvPr id="127" name="Rectangle 125"/>
          <p:cNvSpPr>
            <a:spLocks noChangeArrowheads="1"/>
          </p:cNvSpPr>
          <p:nvPr/>
        </p:nvSpPr>
        <p:spPr bwMode="auto">
          <a:xfrm>
            <a:off x="1882775" y="2535238"/>
            <a:ext cx="1563688" cy="33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Photon tunnel</a:t>
            </a:r>
          </a:p>
        </p:txBody>
      </p:sp>
      <p:sp>
        <p:nvSpPr>
          <p:cNvPr id="128" name="Rectangle 126"/>
          <p:cNvSpPr>
            <a:spLocks noChangeArrowheads="1"/>
          </p:cNvSpPr>
          <p:nvPr/>
        </p:nvSpPr>
        <p:spPr bwMode="auto">
          <a:xfrm>
            <a:off x="1882775" y="2263775"/>
            <a:ext cx="1154113" cy="33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Undulator</a:t>
            </a:r>
          </a:p>
        </p:txBody>
      </p:sp>
      <p:sp>
        <p:nvSpPr>
          <p:cNvPr id="129" name="Rectangle 127"/>
          <p:cNvSpPr>
            <a:spLocks noChangeArrowheads="1"/>
          </p:cNvSpPr>
          <p:nvPr/>
        </p:nvSpPr>
        <p:spPr bwMode="auto">
          <a:xfrm>
            <a:off x="8324850" y="2809875"/>
            <a:ext cx="214313" cy="193675"/>
          </a:xfrm>
          <a:prstGeom prst="rect">
            <a:avLst/>
          </a:prstGeom>
          <a:solidFill>
            <a:schemeClr val="bg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0" name="Rectangle 128"/>
          <p:cNvSpPr>
            <a:spLocks noChangeArrowheads="1"/>
          </p:cNvSpPr>
          <p:nvPr/>
        </p:nvSpPr>
        <p:spPr bwMode="auto">
          <a:xfrm>
            <a:off x="8324850" y="3405188"/>
            <a:ext cx="214313" cy="193675"/>
          </a:xfrm>
          <a:prstGeom prst="rect">
            <a:avLst/>
          </a:prstGeom>
          <a:solidFill>
            <a:schemeClr val="bg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grpSp>
        <p:nvGrpSpPr>
          <p:cNvPr id="131" name="Group 130"/>
          <p:cNvGrpSpPr>
            <a:grpSpLocks/>
          </p:cNvGrpSpPr>
          <p:nvPr/>
        </p:nvGrpSpPr>
        <p:grpSpPr bwMode="auto">
          <a:xfrm>
            <a:off x="8325512" y="4014016"/>
            <a:ext cx="304800" cy="193675"/>
            <a:chOff x="5376" y="2304"/>
            <a:chExt cx="192" cy="122"/>
          </a:xfrm>
          <a:solidFill>
            <a:schemeClr val="accent2"/>
          </a:solidFill>
        </p:grpSpPr>
        <p:sp>
          <p:nvSpPr>
            <p:cNvPr id="132" name="Rectangle 131"/>
            <p:cNvSpPr>
              <a:spLocks noChangeArrowheads="1"/>
            </p:cNvSpPr>
            <p:nvPr/>
          </p:nvSpPr>
          <p:spPr bwMode="auto">
            <a:xfrm>
              <a:off x="5376" y="2304"/>
              <a:ext cx="135" cy="122"/>
            </a:xfrm>
            <a:prstGeom prst="rect">
              <a:avLst/>
            </a:prstGeom>
            <a:grpFill/>
            <a:ln w="9525">
              <a:solidFill>
                <a:schemeClr val="tx1"/>
              </a:solidFill>
              <a:miter lim="800000"/>
              <a:headEnd/>
              <a:tailEnd/>
            </a:ln>
          </p:spPr>
          <p:txBody>
            <a:bodyPr wrap="none" anchor="ctr"/>
            <a:lstStyle/>
            <a:p>
              <a:pPr>
                <a:buFont typeface="Wingdings" charset="2"/>
                <a:buChar char="n"/>
                <a:defRPr/>
              </a:pPr>
              <a:endParaRPr lang="de-DE"/>
            </a:p>
          </p:txBody>
        </p:sp>
        <p:sp>
          <p:nvSpPr>
            <p:cNvPr id="133" name="Line 133"/>
            <p:cNvSpPr>
              <a:spLocks noChangeShapeType="1"/>
            </p:cNvSpPr>
            <p:nvPr/>
          </p:nvSpPr>
          <p:spPr bwMode="auto">
            <a:xfrm flipH="1">
              <a:off x="5376" y="2364"/>
              <a:ext cx="192" cy="0"/>
            </a:xfrm>
            <a:prstGeom prst="line">
              <a:avLst/>
            </a:prstGeom>
            <a:grpFill/>
            <a:ln w="19050">
              <a:solidFill>
                <a:srgbClr val="FD930A"/>
              </a:solidFill>
              <a:round/>
              <a:headEnd/>
              <a:tailEnd/>
            </a:ln>
            <a:extLst/>
          </p:spPr>
          <p:txBody>
            <a:bodyPr wrap="none" anchor="ctr"/>
            <a:lstStyle/>
            <a:p>
              <a:pPr>
                <a:buFont typeface="Wingdings" charset="2"/>
                <a:buChar char="n"/>
                <a:defRPr/>
              </a:pPr>
              <a:endParaRPr lang="de-DE"/>
            </a:p>
          </p:txBody>
        </p:sp>
      </p:grpSp>
      <p:grpSp>
        <p:nvGrpSpPr>
          <p:cNvPr id="134" name="Group 135"/>
          <p:cNvGrpSpPr>
            <a:grpSpLocks/>
          </p:cNvGrpSpPr>
          <p:nvPr/>
        </p:nvGrpSpPr>
        <p:grpSpPr bwMode="auto">
          <a:xfrm>
            <a:off x="8325512" y="4644254"/>
            <a:ext cx="304800" cy="193675"/>
            <a:chOff x="5376" y="2304"/>
            <a:chExt cx="192" cy="122"/>
          </a:xfrm>
          <a:solidFill>
            <a:schemeClr val="accent2"/>
          </a:solidFill>
        </p:grpSpPr>
        <p:sp>
          <p:nvSpPr>
            <p:cNvPr id="135" name="Rectangle 136"/>
            <p:cNvSpPr>
              <a:spLocks noChangeArrowheads="1"/>
            </p:cNvSpPr>
            <p:nvPr/>
          </p:nvSpPr>
          <p:spPr bwMode="auto">
            <a:xfrm>
              <a:off x="5376" y="2304"/>
              <a:ext cx="135" cy="122"/>
            </a:xfrm>
            <a:prstGeom prst="rect">
              <a:avLst/>
            </a:prstGeom>
            <a:grpFill/>
            <a:ln w="9525">
              <a:solidFill>
                <a:schemeClr val="tx1"/>
              </a:solidFill>
              <a:miter lim="800000"/>
              <a:headEnd/>
              <a:tailEnd/>
            </a:ln>
          </p:spPr>
          <p:txBody>
            <a:bodyPr wrap="none" anchor="ctr"/>
            <a:lstStyle/>
            <a:p>
              <a:pPr>
                <a:buFont typeface="Wingdings" charset="2"/>
                <a:buChar char="n"/>
                <a:defRPr/>
              </a:pPr>
              <a:endParaRPr lang="de-DE"/>
            </a:p>
          </p:txBody>
        </p:sp>
        <p:sp>
          <p:nvSpPr>
            <p:cNvPr id="136" name="Line 137"/>
            <p:cNvSpPr>
              <a:spLocks noChangeShapeType="1"/>
            </p:cNvSpPr>
            <p:nvPr/>
          </p:nvSpPr>
          <p:spPr bwMode="auto">
            <a:xfrm flipH="1">
              <a:off x="5376" y="2364"/>
              <a:ext cx="192" cy="0"/>
            </a:xfrm>
            <a:prstGeom prst="line">
              <a:avLst/>
            </a:prstGeom>
            <a:grpFill/>
            <a:ln w="19050">
              <a:solidFill>
                <a:srgbClr val="FD930A"/>
              </a:solidFill>
              <a:round/>
              <a:headEnd/>
              <a:tailEnd/>
            </a:ln>
            <a:extLst/>
          </p:spPr>
          <p:txBody>
            <a:bodyPr wrap="none" anchor="ctr"/>
            <a:lstStyle/>
            <a:p>
              <a:pPr>
                <a:buFont typeface="Wingdings" charset="2"/>
                <a:buChar char="n"/>
                <a:defRPr/>
              </a:pPr>
              <a:endParaRPr lang="de-DE"/>
            </a:p>
          </p:txBody>
        </p:sp>
      </p:grpSp>
      <p:grpSp>
        <p:nvGrpSpPr>
          <p:cNvPr id="137" name="Group 138"/>
          <p:cNvGrpSpPr>
            <a:grpSpLocks/>
          </p:cNvGrpSpPr>
          <p:nvPr/>
        </p:nvGrpSpPr>
        <p:grpSpPr bwMode="auto">
          <a:xfrm>
            <a:off x="8325512" y="2185216"/>
            <a:ext cx="304800" cy="193675"/>
            <a:chOff x="5376" y="2304"/>
            <a:chExt cx="192" cy="122"/>
          </a:xfrm>
          <a:solidFill>
            <a:schemeClr val="accent2"/>
          </a:solidFill>
        </p:grpSpPr>
        <p:sp>
          <p:nvSpPr>
            <p:cNvPr id="138" name="Rectangle 139"/>
            <p:cNvSpPr>
              <a:spLocks noChangeArrowheads="1"/>
            </p:cNvSpPr>
            <p:nvPr/>
          </p:nvSpPr>
          <p:spPr bwMode="auto">
            <a:xfrm>
              <a:off x="5376" y="2304"/>
              <a:ext cx="135" cy="122"/>
            </a:xfrm>
            <a:prstGeom prst="rect">
              <a:avLst/>
            </a:prstGeom>
            <a:grpFill/>
            <a:ln w="9525">
              <a:solidFill>
                <a:schemeClr val="tx1"/>
              </a:solidFill>
              <a:miter lim="800000"/>
              <a:headEnd/>
              <a:tailEnd/>
            </a:ln>
          </p:spPr>
          <p:txBody>
            <a:bodyPr wrap="none" anchor="ctr"/>
            <a:lstStyle/>
            <a:p>
              <a:pPr>
                <a:buFont typeface="Wingdings" charset="2"/>
                <a:buChar char="n"/>
                <a:defRPr/>
              </a:pPr>
              <a:endParaRPr lang="de-DE"/>
            </a:p>
          </p:txBody>
        </p:sp>
        <p:sp>
          <p:nvSpPr>
            <p:cNvPr id="139" name="Line 140"/>
            <p:cNvSpPr>
              <a:spLocks noChangeShapeType="1"/>
            </p:cNvSpPr>
            <p:nvPr/>
          </p:nvSpPr>
          <p:spPr bwMode="auto">
            <a:xfrm flipH="1">
              <a:off x="5376" y="2364"/>
              <a:ext cx="192" cy="0"/>
            </a:xfrm>
            <a:prstGeom prst="line">
              <a:avLst/>
            </a:prstGeom>
            <a:grpFill/>
            <a:ln w="19050">
              <a:solidFill>
                <a:srgbClr val="FD930A"/>
              </a:solidFill>
              <a:round/>
              <a:headEnd/>
              <a:tailEnd/>
            </a:ln>
            <a:extLst/>
          </p:spPr>
          <p:txBody>
            <a:bodyPr wrap="none" anchor="ctr"/>
            <a:lstStyle/>
            <a:p>
              <a:pPr>
                <a:buFont typeface="Wingdings" charset="2"/>
                <a:buChar char="n"/>
                <a:defRPr/>
              </a:pPr>
              <a:endParaRPr lang="de-DE"/>
            </a:p>
          </p:txBody>
        </p:sp>
      </p:grpSp>
      <p:sp>
        <p:nvSpPr>
          <p:cNvPr id="140" name="Text Box 143"/>
          <p:cNvSpPr txBox="1">
            <a:spLocks noChangeArrowheads="1"/>
          </p:cNvSpPr>
          <p:nvPr/>
        </p:nvSpPr>
        <p:spPr bwMode="auto">
          <a:xfrm>
            <a:off x="8535988" y="2241550"/>
            <a:ext cx="565150"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t>HED</a:t>
            </a:r>
          </a:p>
        </p:txBody>
      </p:sp>
      <p:sp>
        <p:nvSpPr>
          <p:cNvPr id="141" name="Text Box 143"/>
          <p:cNvSpPr txBox="1">
            <a:spLocks noChangeArrowheads="1"/>
          </p:cNvSpPr>
          <p:nvPr/>
        </p:nvSpPr>
        <p:spPr bwMode="auto">
          <a:xfrm>
            <a:off x="8553450" y="2003425"/>
            <a:ext cx="512763"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t>MID</a:t>
            </a:r>
          </a:p>
        </p:txBody>
      </p:sp>
      <p:sp>
        <p:nvSpPr>
          <p:cNvPr id="142" name="Text Box 143"/>
          <p:cNvSpPr txBox="1">
            <a:spLocks noChangeArrowheads="1"/>
          </p:cNvSpPr>
          <p:nvPr/>
        </p:nvSpPr>
        <p:spPr bwMode="auto">
          <a:xfrm>
            <a:off x="8583627" y="4802188"/>
            <a:ext cx="534988"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dirty="0"/>
              <a:t>FXE</a:t>
            </a:r>
          </a:p>
        </p:txBody>
      </p:sp>
      <p:sp>
        <p:nvSpPr>
          <p:cNvPr id="143" name="Text Box 143"/>
          <p:cNvSpPr txBox="1">
            <a:spLocks noChangeArrowheads="1"/>
          </p:cNvSpPr>
          <p:nvPr/>
        </p:nvSpPr>
        <p:spPr bwMode="auto">
          <a:xfrm>
            <a:off x="8576244" y="4528602"/>
            <a:ext cx="555625"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dirty="0"/>
              <a:t>SPB</a:t>
            </a:r>
          </a:p>
        </p:txBody>
      </p:sp>
      <p:sp>
        <p:nvSpPr>
          <p:cNvPr id="144" name="Text Box 143"/>
          <p:cNvSpPr txBox="1">
            <a:spLocks noChangeArrowheads="1"/>
          </p:cNvSpPr>
          <p:nvPr/>
        </p:nvSpPr>
        <p:spPr bwMode="auto">
          <a:xfrm>
            <a:off x="8564578" y="2871627"/>
            <a:ext cx="554037"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dirty="0"/>
              <a:t>SCS</a:t>
            </a:r>
          </a:p>
        </p:txBody>
      </p:sp>
      <p:sp>
        <p:nvSpPr>
          <p:cNvPr id="145" name="Text Box 143"/>
          <p:cNvSpPr txBox="1">
            <a:spLocks noChangeArrowheads="1"/>
          </p:cNvSpPr>
          <p:nvPr/>
        </p:nvSpPr>
        <p:spPr bwMode="auto">
          <a:xfrm>
            <a:off x="8520586" y="2608263"/>
            <a:ext cx="565150"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dirty="0"/>
              <a:t>SQS</a:t>
            </a:r>
          </a:p>
        </p:txBody>
      </p:sp>
      <p:sp>
        <p:nvSpPr>
          <p:cNvPr id="146" name="Text Box 104"/>
          <p:cNvSpPr txBox="1">
            <a:spLocks noChangeArrowheads="1"/>
          </p:cNvSpPr>
          <p:nvPr/>
        </p:nvSpPr>
        <p:spPr bwMode="auto">
          <a:xfrm>
            <a:off x="5153025" y="3130550"/>
            <a:ext cx="520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latin typeface="Helvetica" charset="0"/>
              </a:rPr>
              <a:t>XS4</a:t>
            </a:r>
          </a:p>
        </p:txBody>
      </p:sp>
      <p:sp>
        <p:nvSpPr>
          <p:cNvPr id="147" name="Text Box 94"/>
          <p:cNvSpPr txBox="1">
            <a:spLocks noChangeArrowheads="1"/>
          </p:cNvSpPr>
          <p:nvPr/>
        </p:nvSpPr>
        <p:spPr bwMode="auto">
          <a:xfrm>
            <a:off x="4235450" y="3524250"/>
            <a:ext cx="6429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rgbClr val="002060"/>
                </a:solidFill>
                <a:latin typeface="Helvetica" charset="0"/>
              </a:rPr>
              <a:t>XTD3</a:t>
            </a:r>
          </a:p>
        </p:txBody>
      </p:sp>
      <p:sp>
        <p:nvSpPr>
          <p:cNvPr id="149" name="Text Box 94"/>
          <p:cNvSpPr txBox="1">
            <a:spLocks noChangeArrowheads="1"/>
          </p:cNvSpPr>
          <p:nvPr/>
        </p:nvSpPr>
        <p:spPr bwMode="auto">
          <a:xfrm>
            <a:off x="7727950" y="2598738"/>
            <a:ext cx="6429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 typeface="Wingdings" charset="2"/>
              <a:buNone/>
              <a:defRPr/>
            </a:pPr>
            <a:r>
              <a:rPr lang="en-US" sz="1400" dirty="0">
                <a:solidFill>
                  <a:schemeClr val="accent5">
                    <a:lumMod val="60000"/>
                    <a:lumOff val="40000"/>
                  </a:schemeClr>
                </a:solidFill>
                <a:latin typeface="Helvetica" charset="0"/>
              </a:rPr>
              <a:t>XTD7</a:t>
            </a:r>
          </a:p>
        </p:txBody>
      </p:sp>
      <p:sp>
        <p:nvSpPr>
          <p:cNvPr id="150" name="Text Box 94"/>
          <p:cNvSpPr txBox="1">
            <a:spLocks noChangeArrowheads="1"/>
          </p:cNvSpPr>
          <p:nvPr/>
        </p:nvSpPr>
        <p:spPr bwMode="auto">
          <a:xfrm>
            <a:off x="6977063" y="3214688"/>
            <a:ext cx="6429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 typeface="Wingdings" charset="2"/>
              <a:buNone/>
              <a:defRPr/>
            </a:pPr>
            <a:r>
              <a:rPr lang="en-US" sz="1400" dirty="0">
                <a:solidFill>
                  <a:schemeClr val="accent5">
                    <a:lumMod val="60000"/>
                    <a:lumOff val="40000"/>
                  </a:schemeClr>
                </a:solidFill>
                <a:latin typeface="Helvetica" charset="0"/>
              </a:rPr>
              <a:t>XTD8</a:t>
            </a:r>
          </a:p>
        </p:txBody>
      </p:sp>
      <p:sp>
        <p:nvSpPr>
          <p:cNvPr id="151" name="Rectangle 58"/>
          <p:cNvSpPr>
            <a:spLocks noChangeArrowheads="1"/>
          </p:cNvSpPr>
          <p:nvPr/>
        </p:nvSpPr>
        <p:spPr bwMode="auto">
          <a:xfrm>
            <a:off x="3331304" y="4644254"/>
            <a:ext cx="4643259" cy="147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800" dirty="0" smtClean="0">
                <a:solidFill>
                  <a:srgbClr val="002060"/>
                </a:solidFill>
                <a:latin typeface="Helvetica" charset="0"/>
              </a:rPr>
              <a:t>Advantages: </a:t>
            </a:r>
          </a:p>
          <a:p>
            <a:pPr>
              <a:buFont typeface="Wingdings" pitchFamily="2" charset="2"/>
              <a:buNone/>
            </a:pPr>
            <a:r>
              <a:rPr lang="en-US" sz="1800" dirty="0" smtClean="0">
                <a:solidFill>
                  <a:srgbClr val="002060"/>
                </a:solidFill>
                <a:latin typeface="Helvetica" charset="0"/>
              </a:rPr>
              <a:t>SASE1 source-sample distance reduced </a:t>
            </a:r>
          </a:p>
          <a:p>
            <a:pPr>
              <a:buFont typeface="Wingdings" pitchFamily="2" charset="2"/>
              <a:buNone/>
            </a:pPr>
            <a:r>
              <a:rPr lang="en-US" sz="1800" dirty="0" smtClean="0">
                <a:solidFill>
                  <a:srgbClr val="002060"/>
                </a:solidFill>
                <a:latin typeface="Helvetica" charset="0"/>
              </a:rPr>
              <a:t>from 900 m to 350 m </a:t>
            </a:r>
          </a:p>
          <a:p>
            <a:pPr>
              <a:buFont typeface="Wingdings" pitchFamily="2" charset="2"/>
              <a:buNone/>
            </a:pPr>
            <a:r>
              <a:rPr lang="en-US" sz="1800" dirty="0" smtClean="0">
                <a:solidFill>
                  <a:srgbClr val="002060"/>
                </a:solidFill>
                <a:latin typeface="Helvetica" charset="0"/>
              </a:rPr>
              <a:t>World leading bio-imaging facility from very </a:t>
            </a:r>
          </a:p>
          <a:p>
            <a:pPr>
              <a:buFont typeface="Wingdings" pitchFamily="2" charset="2"/>
              <a:buNone/>
            </a:pPr>
            <a:r>
              <a:rPr lang="en-US" sz="1800" dirty="0">
                <a:solidFill>
                  <a:srgbClr val="002060"/>
                </a:solidFill>
                <a:latin typeface="Helvetica" charset="0"/>
              </a:rPr>
              <a:t>b</a:t>
            </a:r>
            <a:r>
              <a:rPr lang="en-US" sz="1800" dirty="0" smtClean="0">
                <a:solidFill>
                  <a:srgbClr val="002060"/>
                </a:solidFill>
                <a:latin typeface="Helvetica" charset="0"/>
              </a:rPr>
              <a:t>eginning of EXFEL operation </a:t>
            </a:r>
          </a:p>
        </p:txBody>
      </p:sp>
      <p:sp>
        <p:nvSpPr>
          <p:cNvPr id="152" name="Line 107"/>
          <p:cNvSpPr>
            <a:spLocks noChangeShapeType="1"/>
          </p:cNvSpPr>
          <p:nvPr/>
        </p:nvSpPr>
        <p:spPr bwMode="auto">
          <a:xfrm flipV="1">
            <a:off x="6944784" y="2923381"/>
            <a:ext cx="1362604" cy="268891"/>
          </a:xfrm>
          <a:prstGeom prst="line">
            <a:avLst/>
          </a:prstGeom>
          <a:noFill/>
          <a:ln w="76200">
            <a:solidFill>
              <a:srgbClr val="FD930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Tree>
    <p:extLst>
      <p:ext uri="{BB962C8B-B14F-4D97-AF65-F5344CB8AC3E}">
        <p14:creationId xmlns:p14="http://schemas.microsoft.com/office/powerpoint/2010/main" val="2598272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Optimized European XFEL  configuration: 2nd variant</a:t>
            </a:r>
            <a:endParaRPr lang="de-DE" dirty="0"/>
          </a:p>
        </p:txBody>
      </p:sp>
      <p:sp>
        <p:nvSpPr>
          <p:cNvPr id="4" name="Line 2"/>
          <p:cNvSpPr>
            <a:spLocks noChangeShapeType="1"/>
          </p:cNvSpPr>
          <p:nvPr/>
        </p:nvSpPr>
        <p:spPr bwMode="auto">
          <a:xfrm>
            <a:off x="5564188" y="3505200"/>
            <a:ext cx="2763837" cy="3175"/>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 name="Freeform 3"/>
          <p:cNvSpPr>
            <a:spLocks/>
          </p:cNvSpPr>
          <p:nvPr/>
        </p:nvSpPr>
        <p:spPr bwMode="auto">
          <a:xfrm>
            <a:off x="1135725" y="2299276"/>
            <a:ext cx="7417725" cy="1806295"/>
          </a:xfrm>
          <a:custGeom>
            <a:avLst/>
            <a:gdLst>
              <a:gd name="T0" fmla="*/ 0 w 4760"/>
              <a:gd name="T1" fmla="*/ 1162 h 1162"/>
              <a:gd name="T2" fmla="*/ 333 w 4760"/>
              <a:gd name="T3" fmla="*/ 1162 h 1162"/>
              <a:gd name="T4" fmla="*/ 4760 w 4760"/>
              <a:gd name="T5" fmla="*/ 0 h 1162"/>
            </a:gdLst>
            <a:ahLst/>
            <a:cxnLst>
              <a:cxn ang="0">
                <a:pos x="T0" y="T1"/>
              </a:cxn>
              <a:cxn ang="0">
                <a:pos x="T2" y="T3"/>
              </a:cxn>
              <a:cxn ang="0">
                <a:pos x="T4" y="T5"/>
              </a:cxn>
            </a:cxnLst>
            <a:rect l="0" t="0" r="r" b="b"/>
            <a:pathLst>
              <a:path w="4760" h="1162">
                <a:moveTo>
                  <a:pt x="0" y="1162"/>
                </a:moveTo>
                <a:lnTo>
                  <a:pt x="333" y="1162"/>
                </a:lnTo>
                <a:lnTo>
                  <a:pt x="4760" y="0"/>
                </a:lnTo>
              </a:path>
            </a:pathLst>
          </a:custGeom>
          <a:noFill/>
          <a:ln w="76200" cap="flat" cmpd="sng">
            <a:solidFill>
              <a:srgbClr val="FD930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Wingdings" charset="2"/>
              <a:buChar char="n"/>
              <a:defRPr/>
            </a:pPr>
            <a:endParaRPr lang="de-DE"/>
          </a:p>
        </p:txBody>
      </p:sp>
      <p:sp>
        <p:nvSpPr>
          <p:cNvPr id="6" name="Freeform 4"/>
          <p:cNvSpPr>
            <a:spLocks/>
          </p:cNvSpPr>
          <p:nvPr/>
        </p:nvSpPr>
        <p:spPr bwMode="auto">
          <a:xfrm>
            <a:off x="835025" y="4125913"/>
            <a:ext cx="7580313" cy="628650"/>
          </a:xfrm>
          <a:custGeom>
            <a:avLst/>
            <a:gdLst>
              <a:gd name="T0" fmla="*/ 0 w 4775"/>
              <a:gd name="T1" fmla="*/ 0 h 396"/>
              <a:gd name="T2" fmla="*/ 3312 w 4775"/>
              <a:gd name="T3" fmla="*/ 0 h 396"/>
              <a:gd name="T4" fmla="*/ 4775 w 4775"/>
              <a:gd name="T5" fmla="*/ 396 h 396"/>
              <a:gd name="connsiteX0" fmla="*/ 0 w 10000"/>
              <a:gd name="connsiteY0" fmla="*/ 0 h 10000"/>
              <a:gd name="connsiteX1" fmla="*/ 6324 w 10000"/>
              <a:gd name="connsiteY1" fmla="*/ 217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0"/>
                </a:moveTo>
                <a:lnTo>
                  <a:pt x="6324" y="217"/>
                </a:lnTo>
                <a:cubicBezTo>
                  <a:pt x="7345" y="3550"/>
                  <a:pt x="8979" y="6667"/>
                  <a:pt x="10000" y="10000"/>
                </a:cubicBezTo>
              </a:path>
            </a:pathLst>
          </a:custGeom>
          <a:noFill/>
          <a:ln w="76200" cap="flat"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Wingdings" charset="2"/>
              <a:buChar char="n"/>
              <a:defRPr/>
            </a:pPr>
            <a:endParaRPr lang="de-DE"/>
          </a:p>
        </p:txBody>
      </p:sp>
      <p:sp>
        <p:nvSpPr>
          <p:cNvPr id="7" name="Freeform 5"/>
          <p:cNvSpPr>
            <a:spLocks/>
          </p:cNvSpPr>
          <p:nvPr/>
        </p:nvSpPr>
        <p:spPr bwMode="auto">
          <a:xfrm>
            <a:off x="970625" y="2947194"/>
            <a:ext cx="7507287" cy="1198562"/>
          </a:xfrm>
          <a:custGeom>
            <a:avLst/>
            <a:gdLst>
              <a:gd name="T0" fmla="*/ 0 w 4742"/>
              <a:gd name="T1" fmla="*/ 770 h 770"/>
              <a:gd name="T2" fmla="*/ 349 w 4742"/>
              <a:gd name="T3" fmla="*/ 770 h 770"/>
              <a:gd name="T4" fmla="*/ 1811 w 4742"/>
              <a:gd name="T5" fmla="*/ 378 h 770"/>
              <a:gd name="T6" fmla="*/ 3331 w 4742"/>
              <a:gd name="T7" fmla="*/ 378 h 770"/>
              <a:gd name="T8" fmla="*/ 4742 w 4742"/>
              <a:gd name="T9" fmla="*/ 0 h 770"/>
              <a:gd name="connsiteX0" fmla="*/ 0 w 10000"/>
              <a:gd name="connsiteY0" fmla="*/ 10000 h 10000"/>
              <a:gd name="connsiteX1" fmla="*/ 736 w 10000"/>
              <a:gd name="connsiteY1" fmla="*/ 10000 h 10000"/>
              <a:gd name="connsiteX2" fmla="*/ 3819 w 10000"/>
              <a:gd name="connsiteY2" fmla="*/ 4909 h 10000"/>
              <a:gd name="connsiteX3" fmla="*/ 6079 w 10000"/>
              <a:gd name="connsiteY3" fmla="*/ 4909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736" y="10000"/>
                </a:lnTo>
                <a:lnTo>
                  <a:pt x="3819" y="4909"/>
                </a:lnTo>
                <a:lnTo>
                  <a:pt x="6079" y="4909"/>
                </a:lnTo>
                <a:cubicBezTo>
                  <a:pt x="7071" y="3273"/>
                  <a:pt x="9008" y="1636"/>
                  <a:pt x="10000" y="0"/>
                </a:cubicBezTo>
              </a:path>
            </a:pathLst>
          </a:custGeom>
          <a:noFill/>
          <a:ln w="76200" cap="flat"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Wingdings" charset="2"/>
              <a:buChar char="n"/>
              <a:defRPr/>
            </a:pPr>
            <a:endParaRPr lang="de-DE"/>
          </a:p>
        </p:txBody>
      </p:sp>
      <p:grpSp>
        <p:nvGrpSpPr>
          <p:cNvPr id="8" name="Group 6"/>
          <p:cNvGrpSpPr>
            <a:grpSpLocks/>
          </p:cNvGrpSpPr>
          <p:nvPr/>
        </p:nvGrpSpPr>
        <p:grpSpPr bwMode="auto">
          <a:xfrm>
            <a:off x="3724275" y="4083050"/>
            <a:ext cx="1028700" cy="90488"/>
            <a:chOff x="2217" y="3874"/>
            <a:chExt cx="648" cy="74"/>
          </a:xfrm>
        </p:grpSpPr>
        <p:sp>
          <p:nvSpPr>
            <p:cNvPr id="9" name="Rectangle 7"/>
            <p:cNvSpPr>
              <a:spLocks noChangeArrowheads="1"/>
            </p:cNvSpPr>
            <p:nvPr/>
          </p:nvSpPr>
          <p:spPr bwMode="auto">
            <a:xfrm>
              <a:off x="2217" y="3874"/>
              <a:ext cx="648" cy="73"/>
            </a:xfrm>
            <a:prstGeom prst="rect">
              <a:avLst/>
            </a:prstGeom>
            <a:solidFill>
              <a:schemeClr val="bg1"/>
            </a:solidFill>
            <a:ln w="19050">
              <a:solidFill>
                <a:srgbClr val="00206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 name="Line 8"/>
            <p:cNvSpPr>
              <a:spLocks noChangeShapeType="1"/>
            </p:cNvSpPr>
            <p:nvPr/>
          </p:nvSpPr>
          <p:spPr bwMode="auto">
            <a:xfrm>
              <a:off x="223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 name="Line 9"/>
            <p:cNvSpPr>
              <a:spLocks noChangeShapeType="1"/>
            </p:cNvSpPr>
            <p:nvPr/>
          </p:nvSpPr>
          <p:spPr bwMode="auto">
            <a:xfrm>
              <a:off x="226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 name="Line 10"/>
            <p:cNvSpPr>
              <a:spLocks noChangeShapeType="1"/>
            </p:cNvSpPr>
            <p:nvPr/>
          </p:nvSpPr>
          <p:spPr bwMode="auto">
            <a:xfrm>
              <a:off x="229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3" name="Line 11"/>
            <p:cNvSpPr>
              <a:spLocks noChangeShapeType="1"/>
            </p:cNvSpPr>
            <p:nvPr/>
          </p:nvSpPr>
          <p:spPr bwMode="auto">
            <a:xfrm>
              <a:off x="232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 name="Line 12"/>
            <p:cNvSpPr>
              <a:spLocks noChangeShapeType="1"/>
            </p:cNvSpPr>
            <p:nvPr/>
          </p:nvSpPr>
          <p:spPr bwMode="auto">
            <a:xfrm>
              <a:off x="235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5" name="Line 13"/>
            <p:cNvSpPr>
              <a:spLocks noChangeShapeType="1"/>
            </p:cNvSpPr>
            <p:nvPr/>
          </p:nvSpPr>
          <p:spPr bwMode="auto">
            <a:xfrm>
              <a:off x="238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6" name="Line 14"/>
            <p:cNvSpPr>
              <a:spLocks noChangeShapeType="1"/>
            </p:cNvSpPr>
            <p:nvPr/>
          </p:nvSpPr>
          <p:spPr bwMode="auto">
            <a:xfrm>
              <a:off x="241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 name="Line 15"/>
            <p:cNvSpPr>
              <a:spLocks noChangeShapeType="1"/>
            </p:cNvSpPr>
            <p:nvPr/>
          </p:nvSpPr>
          <p:spPr bwMode="auto">
            <a:xfrm>
              <a:off x="244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8" name="Line 16"/>
            <p:cNvSpPr>
              <a:spLocks noChangeShapeType="1"/>
            </p:cNvSpPr>
            <p:nvPr/>
          </p:nvSpPr>
          <p:spPr bwMode="auto">
            <a:xfrm>
              <a:off x="247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 name="Line 17"/>
            <p:cNvSpPr>
              <a:spLocks noChangeShapeType="1"/>
            </p:cNvSpPr>
            <p:nvPr/>
          </p:nvSpPr>
          <p:spPr bwMode="auto">
            <a:xfrm>
              <a:off x="250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 name="Line 18"/>
            <p:cNvSpPr>
              <a:spLocks noChangeShapeType="1"/>
            </p:cNvSpPr>
            <p:nvPr/>
          </p:nvSpPr>
          <p:spPr bwMode="auto">
            <a:xfrm>
              <a:off x="253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 name="Line 19"/>
            <p:cNvSpPr>
              <a:spLocks noChangeShapeType="1"/>
            </p:cNvSpPr>
            <p:nvPr/>
          </p:nvSpPr>
          <p:spPr bwMode="auto">
            <a:xfrm>
              <a:off x="256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2" name="Line 20"/>
            <p:cNvSpPr>
              <a:spLocks noChangeShapeType="1"/>
            </p:cNvSpPr>
            <p:nvPr/>
          </p:nvSpPr>
          <p:spPr bwMode="auto">
            <a:xfrm>
              <a:off x="259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 name="Line 21"/>
            <p:cNvSpPr>
              <a:spLocks noChangeShapeType="1"/>
            </p:cNvSpPr>
            <p:nvPr/>
          </p:nvSpPr>
          <p:spPr bwMode="auto">
            <a:xfrm>
              <a:off x="262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4" name="Line 22"/>
            <p:cNvSpPr>
              <a:spLocks noChangeShapeType="1"/>
            </p:cNvSpPr>
            <p:nvPr/>
          </p:nvSpPr>
          <p:spPr bwMode="auto">
            <a:xfrm>
              <a:off x="265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5" name="Line 23"/>
            <p:cNvSpPr>
              <a:spLocks noChangeShapeType="1"/>
            </p:cNvSpPr>
            <p:nvPr/>
          </p:nvSpPr>
          <p:spPr bwMode="auto">
            <a:xfrm>
              <a:off x="268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6" name="Line 24"/>
            <p:cNvSpPr>
              <a:spLocks noChangeShapeType="1"/>
            </p:cNvSpPr>
            <p:nvPr/>
          </p:nvSpPr>
          <p:spPr bwMode="auto">
            <a:xfrm>
              <a:off x="271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7" name="Line 25"/>
            <p:cNvSpPr>
              <a:spLocks noChangeShapeType="1"/>
            </p:cNvSpPr>
            <p:nvPr/>
          </p:nvSpPr>
          <p:spPr bwMode="auto">
            <a:xfrm>
              <a:off x="274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8" name="Line 26"/>
            <p:cNvSpPr>
              <a:spLocks noChangeShapeType="1"/>
            </p:cNvSpPr>
            <p:nvPr/>
          </p:nvSpPr>
          <p:spPr bwMode="auto">
            <a:xfrm>
              <a:off x="277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9" name="Line 27"/>
            <p:cNvSpPr>
              <a:spLocks noChangeShapeType="1"/>
            </p:cNvSpPr>
            <p:nvPr/>
          </p:nvSpPr>
          <p:spPr bwMode="auto">
            <a:xfrm>
              <a:off x="280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 name="Line 28"/>
            <p:cNvSpPr>
              <a:spLocks noChangeShapeType="1"/>
            </p:cNvSpPr>
            <p:nvPr/>
          </p:nvSpPr>
          <p:spPr bwMode="auto">
            <a:xfrm>
              <a:off x="283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31" name="Line 29"/>
          <p:cNvSpPr>
            <a:spLocks noChangeShapeType="1"/>
          </p:cNvSpPr>
          <p:nvPr/>
        </p:nvSpPr>
        <p:spPr bwMode="auto">
          <a:xfrm flipV="1">
            <a:off x="4757738" y="4124325"/>
            <a:ext cx="3619500" cy="14288"/>
          </a:xfrm>
          <a:prstGeom prst="line">
            <a:avLst/>
          </a:prstGeom>
          <a:noFill/>
          <a:ln w="76200">
            <a:solidFill>
              <a:srgbClr val="FD930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2" name="Line 30"/>
          <p:cNvSpPr>
            <a:spLocks noChangeShapeType="1"/>
          </p:cNvSpPr>
          <p:nvPr/>
        </p:nvSpPr>
        <p:spPr bwMode="auto">
          <a:xfrm flipV="1">
            <a:off x="7392988" y="4511675"/>
            <a:ext cx="677862" cy="3175"/>
          </a:xfrm>
          <a:prstGeom prst="line">
            <a:avLst/>
          </a:prstGeom>
          <a:noFill/>
          <a:ln w="762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nvGrpSpPr>
          <p:cNvPr id="33" name="Group 31"/>
          <p:cNvGrpSpPr>
            <a:grpSpLocks/>
          </p:cNvGrpSpPr>
          <p:nvPr/>
        </p:nvGrpSpPr>
        <p:grpSpPr bwMode="auto">
          <a:xfrm rot="-897601">
            <a:off x="2031421" y="3804984"/>
            <a:ext cx="1169987" cy="90487"/>
            <a:chOff x="2621" y="1728"/>
            <a:chExt cx="737" cy="57"/>
          </a:xfrm>
        </p:grpSpPr>
        <p:sp>
          <p:nvSpPr>
            <p:cNvPr id="34" name="Rectangle 32"/>
            <p:cNvSpPr>
              <a:spLocks noChangeArrowheads="1"/>
            </p:cNvSpPr>
            <p:nvPr/>
          </p:nvSpPr>
          <p:spPr bwMode="auto">
            <a:xfrm>
              <a:off x="2621" y="1728"/>
              <a:ext cx="737" cy="56"/>
            </a:xfrm>
            <a:prstGeom prst="rect">
              <a:avLst/>
            </a:prstGeom>
            <a:solidFill>
              <a:schemeClr val="bg1"/>
            </a:solidFill>
            <a:ln w="19050">
              <a:solidFill>
                <a:srgbClr val="00206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5" name="Line 33"/>
            <p:cNvSpPr>
              <a:spLocks noChangeShapeType="1"/>
            </p:cNvSpPr>
            <p:nvPr/>
          </p:nvSpPr>
          <p:spPr bwMode="auto">
            <a:xfrm>
              <a:off x="264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6" name="Line 34"/>
            <p:cNvSpPr>
              <a:spLocks noChangeShapeType="1"/>
            </p:cNvSpPr>
            <p:nvPr/>
          </p:nvSpPr>
          <p:spPr bwMode="auto">
            <a:xfrm>
              <a:off x="267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7" name="Line 35"/>
            <p:cNvSpPr>
              <a:spLocks noChangeShapeType="1"/>
            </p:cNvSpPr>
            <p:nvPr/>
          </p:nvSpPr>
          <p:spPr bwMode="auto">
            <a:xfrm>
              <a:off x="270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8" name="Line 36"/>
            <p:cNvSpPr>
              <a:spLocks noChangeShapeType="1"/>
            </p:cNvSpPr>
            <p:nvPr/>
          </p:nvSpPr>
          <p:spPr bwMode="auto">
            <a:xfrm>
              <a:off x="273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9" name="Line 37"/>
            <p:cNvSpPr>
              <a:spLocks noChangeShapeType="1"/>
            </p:cNvSpPr>
            <p:nvPr/>
          </p:nvSpPr>
          <p:spPr bwMode="auto">
            <a:xfrm>
              <a:off x="276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0" name="Line 38"/>
            <p:cNvSpPr>
              <a:spLocks noChangeShapeType="1"/>
            </p:cNvSpPr>
            <p:nvPr/>
          </p:nvSpPr>
          <p:spPr bwMode="auto">
            <a:xfrm>
              <a:off x="279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1" name="Line 39"/>
            <p:cNvSpPr>
              <a:spLocks noChangeShapeType="1"/>
            </p:cNvSpPr>
            <p:nvPr/>
          </p:nvSpPr>
          <p:spPr bwMode="auto">
            <a:xfrm>
              <a:off x="282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2" name="Line 40"/>
            <p:cNvSpPr>
              <a:spLocks noChangeShapeType="1"/>
            </p:cNvSpPr>
            <p:nvPr/>
          </p:nvSpPr>
          <p:spPr bwMode="auto">
            <a:xfrm>
              <a:off x="285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3" name="Line 41"/>
            <p:cNvSpPr>
              <a:spLocks noChangeShapeType="1"/>
            </p:cNvSpPr>
            <p:nvPr/>
          </p:nvSpPr>
          <p:spPr bwMode="auto">
            <a:xfrm>
              <a:off x="288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 name="Line 42"/>
            <p:cNvSpPr>
              <a:spLocks noChangeShapeType="1"/>
            </p:cNvSpPr>
            <p:nvPr/>
          </p:nvSpPr>
          <p:spPr bwMode="auto">
            <a:xfrm>
              <a:off x="291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5" name="Line 43"/>
            <p:cNvSpPr>
              <a:spLocks noChangeShapeType="1"/>
            </p:cNvSpPr>
            <p:nvPr/>
          </p:nvSpPr>
          <p:spPr bwMode="auto">
            <a:xfrm>
              <a:off x="294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6" name="Line 44"/>
            <p:cNvSpPr>
              <a:spLocks noChangeShapeType="1"/>
            </p:cNvSpPr>
            <p:nvPr/>
          </p:nvSpPr>
          <p:spPr bwMode="auto">
            <a:xfrm>
              <a:off x="297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 name="Line 45"/>
            <p:cNvSpPr>
              <a:spLocks noChangeShapeType="1"/>
            </p:cNvSpPr>
            <p:nvPr/>
          </p:nvSpPr>
          <p:spPr bwMode="auto">
            <a:xfrm>
              <a:off x="300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8" name="Line 46"/>
            <p:cNvSpPr>
              <a:spLocks noChangeShapeType="1"/>
            </p:cNvSpPr>
            <p:nvPr/>
          </p:nvSpPr>
          <p:spPr bwMode="auto">
            <a:xfrm>
              <a:off x="303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9" name="Line 47"/>
            <p:cNvSpPr>
              <a:spLocks noChangeShapeType="1"/>
            </p:cNvSpPr>
            <p:nvPr/>
          </p:nvSpPr>
          <p:spPr bwMode="auto">
            <a:xfrm>
              <a:off x="306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0" name="Line 48"/>
            <p:cNvSpPr>
              <a:spLocks noChangeShapeType="1"/>
            </p:cNvSpPr>
            <p:nvPr/>
          </p:nvSpPr>
          <p:spPr bwMode="auto">
            <a:xfrm>
              <a:off x="309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 name="Line 49"/>
            <p:cNvSpPr>
              <a:spLocks noChangeShapeType="1"/>
            </p:cNvSpPr>
            <p:nvPr/>
          </p:nvSpPr>
          <p:spPr bwMode="auto">
            <a:xfrm>
              <a:off x="312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2" name="Line 50"/>
            <p:cNvSpPr>
              <a:spLocks noChangeShapeType="1"/>
            </p:cNvSpPr>
            <p:nvPr/>
          </p:nvSpPr>
          <p:spPr bwMode="auto">
            <a:xfrm>
              <a:off x="315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3" name="Line 51"/>
            <p:cNvSpPr>
              <a:spLocks noChangeShapeType="1"/>
            </p:cNvSpPr>
            <p:nvPr/>
          </p:nvSpPr>
          <p:spPr bwMode="auto">
            <a:xfrm>
              <a:off x="318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4" name="Line 52"/>
            <p:cNvSpPr>
              <a:spLocks noChangeShapeType="1"/>
            </p:cNvSpPr>
            <p:nvPr/>
          </p:nvSpPr>
          <p:spPr bwMode="auto">
            <a:xfrm>
              <a:off x="321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5" name="Line 53"/>
            <p:cNvSpPr>
              <a:spLocks noChangeShapeType="1"/>
            </p:cNvSpPr>
            <p:nvPr/>
          </p:nvSpPr>
          <p:spPr bwMode="auto">
            <a:xfrm>
              <a:off x="324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6" name="Line 54"/>
            <p:cNvSpPr>
              <a:spLocks noChangeShapeType="1"/>
            </p:cNvSpPr>
            <p:nvPr/>
          </p:nvSpPr>
          <p:spPr bwMode="auto">
            <a:xfrm>
              <a:off x="327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7" name="Line 55"/>
            <p:cNvSpPr>
              <a:spLocks noChangeShapeType="1"/>
            </p:cNvSpPr>
            <p:nvPr/>
          </p:nvSpPr>
          <p:spPr bwMode="auto">
            <a:xfrm>
              <a:off x="330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8" name="Line 56"/>
            <p:cNvSpPr>
              <a:spLocks noChangeShapeType="1"/>
            </p:cNvSpPr>
            <p:nvPr/>
          </p:nvSpPr>
          <p:spPr bwMode="auto">
            <a:xfrm>
              <a:off x="333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59" name="Rectangle 57"/>
          <p:cNvSpPr>
            <a:spLocks noChangeArrowheads="1"/>
          </p:cNvSpPr>
          <p:nvPr/>
        </p:nvSpPr>
        <p:spPr bwMode="auto">
          <a:xfrm>
            <a:off x="65088" y="1087438"/>
            <a:ext cx="6372225" cy="49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2600">
                <a:solidFill>
                  <a:srgbClr val="000080"/>
                </a:solidFill>
                <a:latin typeface="Helvetica" charset="0"/>
              </a:rPr>
              <a:t>XFEL Photon Beam Transport Systems</a:t>
            </a:r>
          </a:p>
        </p:txBody>
      </p:sp>
      <p:sp>
        <p:nvSpPr>
          <p:cNvPr id="60" name="Rectangle 58"/>
          <p:cNvSpPr>
            <a:spLocks noChangeArrowheads="1"/>
          </p:cNvSpPr>
          <p:nvPr/>
        </p:nvSpPr>
        <p:spPr bwMode="auto">
          <a:xfrm>
            <a:off x="3705225" y="4240187"/>
            <a:ext cx="99695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800" dirty="0">
                <a:solidFill>
                  <a:srgbClr val="002060"/>
                </a:solidFill>
                <a:latin typeface="Helvetica" charset="0"/>
              </a:rPr>
              <a:t>SASE 1</a:t>
            </a:r>
          </a:p>
        </p:txBody>
      </p:sp>
      <p:sp>
        <p:nvSpPr>
          <p:cNvPr id="61" name="Rectangle 59"/>
          <p:cNvSpPr>
            <a:spLocks noChangeArrowheads="1"/>
          </p:cNvSpPr>
          <p:nvPr/>
        </p:nvSpPr>
        <p:spPr bwMode="auto">
          <a:xfrm>
            <a:off x="1957388" y="3235325"/>
            <a:ext cx="9969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None/>
            </a:pPr>
            <a:r>
              <a:rPr lang="en-US" sz="1800">
                <a:solidFill>
                  <a:srgbClr val="002060"/>
                </a:solidFill>
                <a:latin typeface="Helvetica" charset="0"/>
              </a:rPr>
              <a:t>SASE 2</a:t>
            </a:r>
          </a:p>
        </p:txBody>
      </p:sp>
      <p:sp>
        <p:nvSpPr>
          <p:cNvPr id="62" name="Rectangle 60"/>
          <p:cNvSpPr>
            <a:spLocks noChangeArrowheads="1"/>
          </p:cNvSpPr>
          <p:nvPr/>
        </p:nvSpPr>
        <p:spPr bwMode="auto">
          <a:xfrm>
            <a:off x="6078991" y="3527835"/>
            <a:ext cx="99695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800" dirty="0">
                <a:solidFill>
                  <a:srgbClr val="002060"/>
                </a:solidFill>
                <a:latin typeface="Helvetica" charset="0"/>
              </a:rPr>
              <a:t>SASE 3</a:t>
            </a:r>
          </a:p>
        </p:txBody>
      </p:sp>
      <p:sp>
        <p:nvSpPr>
          <p:cNvPr id="63" name="Oval 61"/>
          <p:cNvSpPr>
            <a:spLocks noChangeArrowheads="1"/>
          </p:cNvSpPr>
          <p:nvPr/>
        </p:nvSpPr>
        <p:spPr bwMode="auto">
          <a:xfrm>
            <a:off x="5316538" y="3411538"/>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64" name="Oval 62"/>
          <p:cNvSpPr>
            <a:spLocks noChangeArrowheads="1"/>
          </p:cNvSpPr>
          <p:nvPr/>
        </p:nvSpPr>
        <p:spPr bwMode="auto">
          <a:xfrm>
            <a:off x="1352550" y="4044950"/>
            <a:ext cx="152400" cy="152400"/>
          </a:xfrm>
          <a:prstGeom prst="ellipse">
            <a:avLst/>
          </a:prstGeom>
          <a:solidFill>
            <a:srgbClr val="FF00FF"/>
          </a:solidFill>
          <a:ln w="28575">
            <a:solidFill>
              <a:schemeClr val="bg1"/>
            </a:solidFill>
            <a:round/>
            <a:headEnd/>
            <a:tailEnd/>
          </a:ln>
        </p:spPr>
        <p:txBody>
          <a:bodyPr wrap="none" anchor="ctr"/>
          <a:lstStyle/>
          <a:p>
            <a:endParaRPr lang="de-DE"/>
          </a:p>
        </p:txBody>
      </p:sp>
      <p:sp>
        <p:nvSpPr>
          <p:cNvPr id="65" name="Oval 63"/>
          <p:cNvSpPr>
            <a:spLocks noChangeArrowheads="1"/>
          </p:cNvSpPr>
          <p:nvPr/>
        </p:nvSpPr>
        <p:spPr bwMode="auto">
          <a:xfrm>
            <a:off x="1360488" y="5338763"/>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66" name="Oval 64"/>
          <p:cNvSpPr>
            <a:spLocks noChangeArrowheads="1"/>
          </p:cNvSpPr>
          <p:nvPr/>
        </p:nvSpPr>
        <p:spPr bwMode="auto">
          <a:xfrm>
            <a:off x="5564188" y="4054475"/>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67" name="Oval 65"/>
          <p:cNvSpPr>
            <a:spLocks noChangeArrowheads="1"/>
          </p:cNvSpPr>
          <p:nvPr/>
        </p:nvSpPr>
        <p:spPr bwMode="auto">
          <a:xfrm>
            <a:off x="3629025" y="3435350"/>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68" name="Text Box 66"/>
          <p:cNvSpPr txBox="1">
            <a:spLocks noChangeArrowheads="1"/>
          </p:cNvSpPr>
          <p:nvPr/>
        </p:nvSpPr>
        <p:spPr bwMode="auto">
          <a:xfrm>
            <a:off x="5691188" y="2541588"/>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chemeClr val="accent2"/>
                </a:solidFill>
                <a:latin typeface="Helvetica" charset="0"/>
              </a:rPr>
              <a:t>XTD6</a:t>
            </a:r>
          </a:p>
        </p:txBody>
      </p:sp>
      <p:sp>
        <p:nvSpPr>
          <p:cNvPr id="70" name="Text Box 68"/>
          <p:cNvSpPr txBox="1">
            <a:spLocks noChangeArrowheads="1"/>
          </p:cNvSpPr>
          <p:nvPr/>
        </p:nvSpPr>
        <p:spPr bwMode="auto">
          <a:xfrm>
            <a:off x="7569200" y="4737100"/>
            <a:ext cx="738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chemeClr val="accent2"/>
                </a:solidFill>
                <a:latin typeface="Helvetica" charset="0"/>
              </a:rPr>
              <a:t>XTD10</a:t>
            </a:r>
          </a:p>
        </p:txBody>
      </p:sp>
      <p:sp>
        <p:nvSpPr>
          <p:cNvPr id="71" name="Rectangle 69"/>
          <p:cNvSpPr>
            <a:spLocks noChangeArrowheads="1"/>
          </p:cNvSpPr>
          <p:nvPr/>
        </p:nvSpPr>
        <p:spPr bwMode="auto">
          <a:xfrm>
            <a:off x="738188" y="3830638"/>
            <a:ext cx="381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72" name="Oval 70"/>
          <p:cNvSpPr>
            <a:spLocks noChangeArrowheads="1"/>
          </p:cNvSpPr>
          <p:nvPr/>
        </p:nvSpPr>
        <p:spPr bwMode="auto">
          <a:xfrm>
            <a:off x="1360488" y="5033963"/>
            <a:ext cx="152400" cy="152400"/>
          </a:xfrm>
          <a:prstGeom prst="ellipse">
            <a:avLst/>
          </a:prstGeom>
          <a:solidFill>
            <a:srgbClr val="FF00FF"/>
          </a:solidFill>
          <a:ln w="28575">
            <a:solidFill>
              <a:schemeClr val="bg1"/>
            </a:solidFill>
            <a:round/>
            <a:headEnd/>
            <a:tailEnd/>
          </a:ln>
        </p:spPr>
        <p:txBody>
          <a:bodyPr wrap="none" anchor="ctr"/>
          <a:lstStyle/>
          <a:p>
            <a:endParaRPr lang="de-DE"/>
          </a:p>
        </p:txBody>
      </p:sp>
      <p:sp>
        <p:nvSpPr>
          <p:cNvPr id="73" name="Rectangle 71"/>
          <p:cNvSpPr>
            <a:spLocks noChangeArrowheads="1"/>
          </p:cNvSpPr>
          <p:nvPr/>
        </p:nvSpPr>
        <p:spPr bwMode="auto">
          <a:xfrm>
            <a:off x="1512888" y="4943475"/>
            <a:ext cx="1703387" cy="33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Electron switch</a:t>
            </a:r>
          </a:p>
        </p:txBody>
      </p:sp>
      <p:sp>
        <p:nvSpPr>
          <p:cNvPr id="74" name="Rectangle 72"/>
          <p:cNvSpPr>
            <a:spLocks noChangeArrowheads="1"/>
          </p:cNvSpPr>
          <p:nvPr/>
        </p:nvSpPr>
        <p:spPr bwMode="auto">
          <a:xfrm>
            <a:off x="1512888" y="5249863"/>
            <a:ext cx="1552575" cy="33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Electron bend</a:t>
            </a:r>
          </a:p>
        </p:txBody>
      </p:sp>
      <p:sp>
        <p:nvSpPr>
          <p:cNvPr id="93" name="Rectangle 91"/>
          <p:cNvSpPr>
            <a:spLocks noChangeArrowheads="1"/>
          </p:cNvSpPr>
          <p:nvPr/>
        </p:nvSpPr>
        <p:spPr bwMode="auto">
          <a:xfrm>
            <a:off x="41275" y="3944938"/>
            <a:ext cx="809625" cy="338137"/>
          </a:xfrm>
          <a:prstGeom prst="rect">
            <a:avLst/>
          </a:prstGeom>
          <a:noFill/>
          <a:ln w="9525">
            <a:solidFill>
              <a:srgbClr val="002060"/>
            </a:solid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p>
            <a:pPr>
              <a:buFont typeface="Wingdings" pitchFamily="2" charset="2"/>
              <a:buNone/>
            </a:pPr>
            <a:r>
              <a:rPr lang="en-US" sz="1600">
                <a:solidFill>
                  <a:srgbClr val="002060"/>
                </a:solidFill>
                <a:latin typeface="Helvetica" charset="0"/>
              </a:rPr>
              <a:t>LINAC</a:t>
            </a:r>
          </a:p>
        </p:txBody>
      </p:sp>
      <p:sp>
        <p:nvSpPr>
          <p:cNvPr id="94" name="Line 92"/>
          <p:cNvSpPr>
            <a:spLocks noChangeShapeType="1"/>
          </p:cNvSpPr>
          <p:nvPr/>
        </p:nvSpPr>
        <p:spPr bwMode="auto">
          <a:xfrm>
            <a:off x="788988" y="4106863"/>
            <a:ext cx="200025" cy="0"/>
          </a:xfrm>
          <a:prstGeom prst="line">
            <a:avLst/>
          </a:prstGeom>
          <a:noFill/>
          <a:ln w="1905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95" name="Text Box 93"/>
          <p:cNvSpPr txBox="1">
            <a:spLocks noChangeArrowheads="1"/>
          </p:cNvSpPr>
          <p:nvPr/>
        </p:nvSpPr>
        <p:spPr bwMode="auto">
          <a:xfrm>
            <a:off x="1395413" y="3652838"/>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rgbClr val="002060"/>
                </a:solidFill>
                <a:latin typeface="Helvetica" charset="0"/>
              </a:rPr>
              <a:t>XTD1</a:t>
            </a:r>
          </a:p>
        </p:txBody>
      </p:sp>
      <p:sp>
        <p:nvSpPr>
          <p:cNvPr id="96" name="Text Box 94"/>
          <p:cNvSpPr txBox="1">
            <a:spLocks noChangeArrowheads="1"/>
          </p:cNvSpPr>
          <p:nvPr/>
        </p:nvSpPr>
        <p:spPr bwMode="auto">
          <a:xfrm>
            <a:off x="2954338" y="3836988"/>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rgbClr val="002060"/>
                </a:solidFill>
                <a:latin typeface="Helvetica" charset="0"/>
              </a:rPr>
              <a:t>XTD2</a:t>
            </a:r>
          </a:p>
        </p:txBody>
      </p:sp>
      <p:sp>
        <p:nvSpPr>
          <p:cNvPr id="97" name="Text Box 95"/>
          <p:cNvSpPr txBox="1">
            <a:spLocks noChangeArrowheads="1"/>
          </p:cNvSpPr>
          <p:nvPr/>
        </p:nvSpPr>
        <p:spPr bwMode="auto">
          <a:xfrm>
            <a:off x="5861825" y="4381500"/>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dirty="0">
                <a:solidFill>
                  <a:srgbClr val="002060"/>
                </a:solidFill>
                <a:latin typeface="Helvetica" charset="0"/>
              </a:rPr>
              <a:t>XTD4</a:t>
            </a:r>
          </a:p>
        </p:txBody>
      </p:sp>
      <p:sp>
        <p:nvSpPr>
          <p:cNvPr id="99" name="Line 97"/>
          <p:cNvSpPr>
            <a:spLocks noChangeShapeType="1"/>
          </p:cNvSpPr>
          <p:nvPr/>
        </p:nvSpPr>
        <p:spPr bwMode="auto">
          <a:xfrm>
            <a:off x="7366794" y="3143168"/>
            <a:ext cx="749300" cy="0"/>
          </a:xfrm>
          <a:prstGeom prst="line">
            <a:avLst/>
          </a:prstGeom>
          <a:noFill/>
          <a:ln w="762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0" name="Oval 98"/>
          <p:cNvSpPr>
            <a:spLocks noChangeArrowheads="1"/>
          </p:cNvSpPr>
          <p:nvPr/>
        </p:nvSpPr>
        <p:spPr bwMode="auto">
          <a:xfrm>
            <a:off x="7366794" y="3083779"/>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101" name="Rectangle 99"/>
          <p:cNvSpPr>
            <a:spLocks noChangeArrowheads="1"/>
          </p:cNvSpPr>
          <p:nvPr/>
        </p:nvSpPr>
        <p:spPr bwMode="auto">
          <a:xfrm>
            <a:off x="8101887" y="3057162"/>
            <a:ext cx="90488" cy="193675"/>
          </a:xfrm>
          <a:prstGeom prst="rect">
            <a:avLst/>
          </a:prstGeom>
          <a:solidFill>
            <a:schemeClr val="tx1"/>
          </a:solidFill>
          <a:ln w="9525">
            <a:solidFill>
              <a:schemeClr val="tx1"/>
            </a:solidFill>
            <a:miter lim="800000"/>
            <a:headEnd/>
            <a:tailEnd/>
          </a:ln>
        </p:spPr>
        <p:txBody>
          <a:bodyPr wrap="none" anchor="ctr"/>
          <a:lstStyle/>
          <a:p>
            <a:endParaRPr lang="de-DE"/>
          </a:p>
        </p:txBody>
      </p:sp>
      <p:sp>
        <p:nvSpPr>
          <p:cNvPr id="102" name="Rectangle 100"/>
          <p:cNvSpPr>
            <a:spLocks noChangeArrowheads="1"/>
          </p:cNvSpPr>
          <p:nvPr/>
        </p:nvSpPr>
        <p:spPr bwMode="auto">
          <a:xfrm>
            <a:off x="8070850" y="4413250"/>
            <a:ext cx="90488" cy="193675"/>
          </a:xfrm>
          <a:prstGeom prst="rect">
            <a:avLst/>
          </a:prstGeom>
          <a:solidFill>
            <a:schemeClr val="tx1"/>
          </a:solidFill>
          <a:ln w="9525">
            <a:solidFill>
              <a:schemeClr val="tx1"/>
            </a:solidFill>
            <a:miter lim="800000"/>
            <a:headEnd/>
            <a:tailEnd/>
          </a:ln>
        </p:spPr>
        <p:txBody>
          <a:bodyPr wrap="none" anchor="ctr"/>
          <a:lstStyle/>
          <a:p>
            <a:endParaRPr lang="de-DE"/>
          </a:p>
        </p:txBody>
      </p:sp>
      <p:sp>
        <p:nvSpPr>
          <p:cNvPr id="103" name="Rectangle 101"/>
          <p:cNvSpPr>
            <a:spLocks noChangeArrowheads="1"/>
          </p:cNvSpPr>
          <p:nvPr/>
        </p:nvSpPr>
        <p:spPr bwMode="auto">
          <a:xfrm>
            <a:off x="1389063" y="5643563"/>
            <a:ext cx="90487" cy="193675"/>
          </a:xfrm>
          <a:prstGeom prst="rect">
            <a:avLst/>
          </a:prstGeom>
          <a:solidFill>
            <a:schemeClr val="tx1"/>
          </a:solidFill>
          <a:ln w="9525">
            <a:solidFill>
              <a:schemeClr val="tx1"/>
            </a:solidFill>
            <a:miter lim="800000"/>
            <a:headEnd/>
            <a:tailEnd/>
          </a:ln>
        </p:spPr>
        <p:txBody>
          <a:bodyPr wrap="none" anchor="ctr"/>
          <a:lstStyle/>
          <a:p>
            <a:endParaRPr lang="de-DE"/>
          </a:p>
        </p:txBody>
      </p:sp>
      <p:sp>
        <p:nvSpPr>
          <p:cNvPr id="104" name="Rectangle 102"/>
          <p:cNvSpPr>
            <a:spLocks noChangeArrowheads="1"/>
          </p:cNvSpPr>
          <p:nvPr/>
        </p:nvSpPr>
        <p:spPr bwMode="auto">
          <a:xfrm>
            <a:off x="1512888" y="5567363"/>
            <a:ext cx="1622425" cy="33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Electron dump</a:t>
            </a:r>
          </a:p>
        </p:txBody>
      </p:sp>
      <p:sp>
        <p:nvSpPr>
          <p:cNvPr id="105" name="Text Box 103"/>
          <p:cNvSpPr txBox="1">
            <a:spLocks noChangeArrowheads="1"/>
          </p:cNvSpPr>
          <p:nvPr/>
        </p:nvSpPr>
        <p:spPr bwMode="auto">
          <a:xfrm>
            <a:off x="3446463" y="3170238"/>
            <a:ext cx="520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latin typeface="Helvetica" charset="0"/>
              </a:rPr>
              <a:t>XS2</a:t>
            </a:r>
          </a:p>
        </p:txBody>
      </p:sp>
      <p:sp>
        <p:nvSpPr>
          <p:cNvPr id="106" name="Text Box 104"/>
          <p:cNvSpPr txBox="1">
            <a:spLocks noChangeArrowheads="1"/>
          </p:cNvSpPr>
          <p:nvPr/>
        </p:nvSpPr>
        <p:spPr bwMode="auto">
          <a:xfrm>
            <a:off x="5413375" y="3819525"/>
            <a:ext cx="520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latin typeface="Helvetica" charset="0"/>
              </a:rPr>
              <a:t>XS3</a:t>
            </a:r>
          </a:p>
        </p:txBody>
      </p:sp>
      <p:sp>
        <p:nvSpPr>
          <p:cNvPr id="107" name="Text Box 105"/>
          <p:cNvSpPr txBox="1">
            <a:spLocks noChangeArrowheads="1"/>
          </p:cNvSpPr>
          <p:nvPr/>
        </p:nvSpPr>
        <p:spPr bwMode="auto">
          <a:xfrm>
            <a:off x="6999288" y="2770188"/>
            <a:ext cx="78422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dirty="0">
                <a:latin typeface="Helvetica" charset="0"/>
              </a:rPr>
              <a:t>XSDU1</a:t>
            </a:r>
          </a:p>
        </p:txBody>
      </p:sp>
      <p:sp>
        <p:nvSpPr>
          <p:cNvPr id="109" name="Line 107"/>
          <p:cNvSpPr>
            <a:spLocks noChangeShapeType="1"/>
          </p:cNvSpPr>
          <p:nvPr/>
        </p:nvSpPr>
        <p:spPr bwMode="auto">
          <a:xfrm>
            <a:off x="7207250" y="4484688"/>
            <a:ext cx="1120775" cy="238125"/>
          </a:xfrm>
          <a:prstGeom prst="line">
            <a:avLst/>
          </a:prstGeom>
          <a:noFill/>
          <a:ln w="76200">
            <a:solidFill>
              <a:srgbClr val="FD930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0" name="Oval 108"/>
          <p:cNvSpPr>
            <a:spLocks noChangeArrowheads="1"/>
          </p:cNvSpPr>
          <p:nvPr/>
        </p:nvSpPr>
        <p:spPr bwMode="auto">
          <a:xfrm>
            <a:off x="7319963" y="4440238"/>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111" name="Rectangle 109"/>
          <p:cNvSpPr>
            <a:spLocks noChangeArrowheads="1"/>
          </p:cNvSpPr>
          <p:nvPr/>
        </p:nvSpPr>
        <p:spPr bwMode="auto">
          <a:xfrm>
            <a:off x="8363612" y="1778942"/>
            <a:ext cx="228600" cy="3505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12" name="Line 110"/>
          <p:cNvSpPr>
            <a:spLocks noChangeShapeType="1"/>
          </p:cNvSpPr>
          <p:nvPr/>
        </p:nvSpPr>
        <p:spPr bwMode="auto">
          <a:xfrm>
            <a:off x="1273175" y="2168525"/>
            <a:ext cx="539750" cy="0"/>
          </a:xfrm>
          <a:prstGeom prst="line">
            <a:avLst/>
          </a:prstGeom>
          <a:noFill/>
          <a:ln w="762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3" name="Rectangle 111"/>
          <p:cNvSpPr>
            <a:spLocks noChangeArrowheads="1"/>
          </p:cNvSpPr>
          <p:nvPr/>
        </p:nvSpPr>
        <p:spPr bwMode="auto">
          <a:xfrm>
            <a:off x="1277938" y="2382838"/>
            <a:ext cx="536575" cy="88900"/>
          </a:xfrm>
          <a:prstGeom prst="rect">
            <a:avLst/>
          </a:prstGeom>
          <a:solidFill>
            <a:schemeClr val="bg1"/>
          </a:solidFill>
          <a:ln w="1905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4" name="Line 112"/>
          <p:cNvSpPr>
            <a:spLocks noChangeShapeType="1"/>
          </p:cNvSpPr>
          <p:nvPr/>
        </p:nvSpPr>
        <p:spPr bwMode="auto">
          <a:xfrm>
            <a:off x="1308100"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5" name="Line 113"/>
          <p:cNvSpPr>
            <a:spLocks noChangeShapeType="1"/>
          </p:cNvSpPr>
          <p:nvPr/>
        </p:nvSpPr>
        <p:spPr bwMode="auto">
          <a:xfrm>
            <a:off x="1355725"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6" name="Line 114"/>
          <p:cNvSpPr>
            <a:spLocks noChangeShapeType="1"/>
          </p:cNvSpPr>
          <p:nvPr/>
        </p:nvSpPr>
        <p:spPr bwMode="auto">
          <a:xfrm>
            <a:off x="1403350"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7" name="Line 115"/>
          <p:cNvSpPr>
            <a:spLocks noChangeShapeType="1"/>
          </p:cNvSpPr>
          <p:nvPr/>
        </p:nvSpPr>
        <p:spPr bwMode="auto">
          <a:xfrm>
            <a:off x="1450975"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8" name="Line 116"/>
          <p:cNvSpPr>
            <a:spLocks noChangeShapeType="1"/>
          </p:cNvSpPr>
          <p:nvPr/>
        </p:nvSpPr>
        <p:spPr bwMode="auto">
          <a:xfrm>
            <a:off x="1498600"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9" name="Line 117"/>
          <p:cNvSpPr>
            <a:spLocks noChangeShapeType="1"/>
          </p:cNvSpPr>
          <p:nvPr/>
        </p:nvSpPr>
        <p:spPr bwMode="auto">
          <a:xfrm>
            <a:off x="1546225"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0" name="Line 118"/>
          <p:cNvSpPr>
            <a:spLocks noChangeShapeType="1"/>
          </p:cNvSpPr>
          <p:nvPr/>
        </p:nvSpPr>
        <p:spPr bwMode="auto">
          <a:xfrm>
            <a:off x="1593850"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1" name="Line 119"/>
          <p:cNvSpPr>
            <a:spLocks noChangeShapeType="1"/>
          </p:cNvSpPr>
          <p:nvPr/>
        </p:nvSpPr>
        <p:spPr bwMode="auto">
          <a:xfrm>
            <a:off x="1641475"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2" name="Line 120"/>
          <p:cNvSpPr>
            <a:spLocks noChangeShapeType="1"/>
          </p:cNvSpPr>
          <p:nvPr/>
        </p:nvSpPr>
        <p:spPr bwMode="auto">
          <a:xfrm>
            <a:off x="1689100"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3" name="Line 121"/>
          <p:cNvSpPr>
            <a:spLocks noChangeShapeType="1"/>
          </p:cNvSpPr>
          <p:nvPr/>
        </p:nvSpPr>
        <p:spPr bwMode="auto">
          <a:xfrm>
            <a:off x="1736725"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4" name="Line 122"/>
          <p:cNvSpPr>
            <a:spLocks noChangeShapeType="1"/>
          </p:cNvSpPr>
          <p:nvPr/>
        </p:nvSpPr>
        <p:spPr bwMode="auto">
          <a:xfrm>
            <a:off x="1784350" y="2387600"/>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5" name="Line 123"/>
          <p:cNvSpPr>
            <a:spLocks noChangeShapeType="1"/>
          </p:cNvSpPr>
          <p:nvPr/>
        </p:nvSpPr>
        <p:spPr bwMode="auto">
          <a:xfrm>
            <a:off x="1273175" y="2701925"/>
            <a:ext cx="539750" cy="0"/>
          </a:xfrm>
          <a:prstGeom prst="line">
            <a:avLst/>
          </a:prstGeom>
          <a:noFill/>
          <a:ln w="76200">
            <a:solidFill>
              <a:srgbClr val="FD930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6" name="Rectangle 124"/>
          <p:cNvSpPr>
            <a:spLocks noChangeArrowheads="1"/>
          </p:cNvSpPr>
          <p:nvPr/>
        </p:nvSpPr>
        <p:spPr bwMode="auto">
          <a:xfrm>
            <a:off x="1882775" y="1992313"/>
            <a:ext cx="1679575" cy="33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Electron tunnel</a:t>
            </a:r>
          </a:p>
        </p:txBody>
      </p:sp>
      <p:sp>
        <p:nvSpPr>
          <p:cNvPr id="127" name="Rectangle 125"/>
          <p:cNvSpPr>
            <a:spLocks noChangeArrowheads="1"/>
          </p:cNvSpPr>
          <p:nvPr/>
        </p:nvSpPr>
        <p:spPr bwMode="auto">
          <a:xfrm>
            <a:off x="1882775" y="2535238"/>
            <a:ext cx="1563688" cy="33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Photon tunnel</a:t>
            </a:r>
          </a:p>
        </p:txBody>
      </p:sp>
      <p:sp>
        <p:nvSpPr>
          <p:cNvPr id="128" name="Rectangle 126"/>
          <p:cNvSpPr>
            <a:spLocks noChangeArrowheads="1"/>
          </p:cNvSpPr>
          <p:nvPr/>
        </p:nvSpPr>
        <p:spPr bwMode="auto">
          <a:xfrm>
            <a:off x="1882775" y="2263775"/>
            <a:ext cx="1154113" cy="33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Undulator</a:t>
            </a:r>
          </a:p>
        </p:txBody>
      </p:sp>
      <p:sp>
        <p:nvSpPr>
          <p:cNvPr id="129" name="Rectangle 127"/>
          <p:cNvSpPr>
            <a:spLocks noChangeArrowheads="1"/>
          </p:cNvSpPr>
          <p:nvPr/>
        </p:nvSpPr>
        <p:spPr bwMode="auto">
          <a:xfrm>
            <a:off x="8332978" y="2873375"/>
            <a:ext cx="214313" cy="193675"/>
          </a:xfrm>
          <a:prstGeom prst="rect">
            <a:avLst/>
          </a:prstGeom>
          <a:solidFill>
            <a:schemeClr val="bg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0" name="Rectangle 128"/>
          <p:cNvSpPr>
            <a:spLocks noChangeArrowheads="1"/>
          </p:cNvSpPr>
          <p:nvPr/>
        </p:nvSpPr>
        <p:spPr bwMode="auto">
          <a:xfrm>
            <a:off x="8324850" y="3405188"/>
            <a:ext cx="214313" cy="193675"/>
          </a:xfrm>
          <a:prstGeom prst="rect">
            <a:avLst/>
          </a:prstGeom>
          <a:solidFill>
            <a:schemeClr val="accent2"/>
          </a:solidFill>
          <a:ln w="9525">
            <a:solidFill>
              <a:srgbClr val="002060"/>
            </a:solidFill>
            <a:miter lim="800000"/>
            <a:headEnd/>
            <a:tailEnd/>
          </a:ln>
        </p:spPr>
        <p:txBody>
          <a:bodyPr wrap="none" anchor="ctr"/>
          <a:lstStyle/>
          <a:p>
            <a:endParaRPr lang="de-DE"/>
          </a:p>
        </p:txBody>
      </p:sp>
      <p:grpSp>
        <p:nvGrpSpPr>
          <p:cNvPr id="131" name="Group 130"/>
          <p:cNvGrpSpPr>
            <a:grpSpLocks/>
          </p:cNvGrpSpPr>
          <p:nvPr/>
        </p:nvGrpSpPr>
        <p:grpSpPr bwMode="auto">
          <a:xfrm>
            <a:off x="8325512" y="4014016"/>
            <a:ext cx="304800" cy="193675"/>
            <a:chOff x="5376" y="2304"/>
            <a:chExt cx="192" cy="122"/>
          </a:xfrm>
          <a:solidFill>
            <a:schemeClr val="accent2"/>
          </a:solidFill>
        </p:grpSpPr>
        <p:sp>
          <p:nvSpPr>
            <p:cNvPr id="132" name="Rectangle 131"/>
            <p:cNvSpPr>
              <a:spLocks noChangeArrowheads="1"/>
            </p:cNvSpPr>
            <p:nvPr/>
          </p:nvSpPr>
          <p:spPr bwMode="auto">
            <a:xfrm>
              <a:off x="5376" y="2304"/>
              <a:ext cx="135" cy="122"/>
            </a:xfrm>
            <a:prstGeom prst="rect">
              <a:avLst/>
            </a:prstGeom>
            <a:grpFill/>
            <a:ln w="9525">
              <a:solidFill>
                <a:schemeClr val="tx1"/>
              </a:solidFill>
              <a:miter lim="800000"/>
              <a:headEnd/>
              <a:tailEnd/>
            </a:ln>
          </p:spPr>
          <p:txBody>
            <a:bodyPr wrap="none" anchor="ctr"/>
            <a:lstStyle/>
            <a:p>
              <a:pPr>
                <a:buFont typeface="Wingdings" charset="2"/>
                <a:buChar char="n"/>
                <a:defRPr/>
              </a:pPr>
              <a:endParaRPr lang="de-DE"/>
            </a:p>
          </p:txBody>
        </p:sp>
        <p:sp>
          <p:nvSpPr>
            <p:cNvPr id="133" name="Line 133"/>
            <p:cNvSpPr>
              <a:spLocks noChangeShapeType="1"/>
            </p:cNvSpPr>
            <p:nvPr/>
          </p:nvSpPr>
          <p:spPr bwMode="auto">
            <a:xfrm flipH="1">
              <a:off x="5376" y="2364"/>
              <a:ext cx="192" cy="0"/>
            </a:xfrm>
            <a:prstGeom prst="line">
              <a:avLst/>
            </a:prstGeom>
            <a:grpFill/>
            <a:ln w="19050">
              <a:solidFill>
                <a:srgbClr val="FD930A"/>
              </a:solidFill>
              <a:round/>
              <a:headEnd/>
              <a:tailEnd/>
            </a:ln>
            <a:extLst/>
          </p:spPr>
          <p:txBody>
            <a:bodyPr wrap="none" anchor="ctr"/>
            <a:lstStyle/>
            <a:p>
              <a:pPr>
                <a:buFont typeface="Wingdings" charset="2"/>
                <a:buChar char="n"/>
                <a:defRPr/>
              </a:pPr>
              <a:endParaRPr lang="de-DE"/>
            </a:p>
          </p:txBody>
        </p:sp>
      </p:grpSp>
      <p:grpSp>
        <p:nvGrpSpPr>
          <p:cNvPr id="134" name="Group 135"/>
          <p:cNvGrpSpPr>
            <a:grpSpLocks/>
          </p:cNvGrpSpPr>
          <p:nvPr/>
        </p:nvGrpSpPr>
        <p:grpSpPr bwMode="auto">
          <a:xfrm>
            <a:off x="8325512" y="4644254"/>
            <a:ext cx="304800" cy="193675"/>
            <a:chOff x="5376" y="2304"/>
            <a:chExt cx="192" cy="122"/>
          </a:xfrm>
          <a:solidFill>
            <a:schemeClr val="accent2"/>
          </a:solidFill>
        </p:grpSpPr>
        <p:sp>
          <p:nvSpPr>
            <p:cNvPr id="135" name="Rectangle 136"/>
            <p:cNvSpPr>
              <a:spLocks noChangeArrowheads="1"/>
            </p:cNvSpPr>
            <p:nvPr/>
          </p:nvSpPr>
          <p:spPr bwMode="auto">
            <a:xfrm>
              <a:off x="5376" y="2304"/>
              <a:ext cx="135" cy="122"/>
            </a:xfrm>
            <a:prstGeom prst="rect">
              <a:avLst/>
            </a:prstGeom>
            <a:grpFill/>
            <a:ln w="9525">
              <a:solidFill>
                <a:schemeClr val="tx1"/>
              </a:solidFill>
              <a:miter lim="800000"/>
              <a:headEnd/>
              <a:tailEnd/>
            </a:ln>
          </p:spPr>
          <p:txBody>
            <a:bodyPr wrap="none" anchor="ctr"/>
            <a:lstStyle/>
            <a:p>
              <a:pPr>
                <a:buFont typeface="Wingdings" charset="2"/>
                <a:buChar char="n"/>
                <a:defRPr/>
              </a:pPr>
              <a:endParaRPr lang="de-DE"/>
            </a:p>
          </p:txBody>
        </p:sp>
        <p:sp>
          <p:nvSpPr>
            <p:cNvPr id="136" name="Line 137"/>
            <p:cNvSpPr>
              <a:spLocks noChangeShapeType="1"/>
            </p:cNvSpPr>
            <p:nvPr/>
          </p:nvSpPr>
          <p:spPr bwMode="auto">
            <a:xfrm flipH="1">
              <a:off x="5376" y="2364"/>
              <a:ext cx="192" cy="0"/>
            </a:xfrm>
            <a:prstGeom prst="line">
              <a:avLst/>
            </a:prstGeom>
            <a:grpFill/>
            <a:ln w="19050">
              <a:solidFill>
                <a:srgbClr val="FD930A"/>
              </a:solidFill>
              <a:round/>
              <a:headEnd/>
              <a:tailEnd/>
            </a:ln>
            <a:extLst/>
          </p:spPr>
          <p:txBody>
            <a:bodyPr wrap="none" anchor="ctr"/>
            <a:lstStyle/>
            <a:p>
              <a:pPr>
                <a:buFont typeface="Wingdings" charset="2"/>
                <a:buChar char="n"/>
                <a:defRPr/>
              </a:pPr>
              <a:endParaRPr lang="de-DE"/>
            </a:p>
          </p:txBody>
        </p:sp>
      </p:grpSp>
      <p:grpSp>
        <p:nvGrpSpPr>
          <p:cNvPr id="137" name="Group 138"/>
          <p:cNvGrpSpPr>
            <a:grpSpLocks/>
          </p:cNvGrpSpPr>
          <p:nvPr/>
        </p:nvGrpSpPr>
        <p:grpSpPr bwMode="auto">
          <a:xfrm>
            <a:off x="8387425" y="2185288"/>
            <a:ext cx="304800" cy="231775"/>
            <a:chOff x="5376" y="2304"/>
            <a:chExt cx="192" cy="122"/>
          </a:xfrm>
          <a:solidFill>
            <a:schemeClr val="accent2"/>
          </a:solidFill>
        </p:grpSpPr>
        <p:sp>
          <p:nvSpPr>
            <p:cNvPr id="138" name="Rectangle 139"/>
            <p:cNvSpPr>
              <a:spLocks noChangeArrowheads="1"/>
            </p:cNvSpPr>
            <p:nvPr/>
          </p:nvSpPr>
          <p:spPr bwMode="auto">
            <a:xfrm>
              <a:off x="5376" y="2304"/>
              <a:ext cx="135" cy="122"/>
            </a:xfrm>
            <a:prstGeom prst="rect">
              <a:avLst/>
            </a:prstGeom>
            <a:grpFill/>
            <a:ln w="9525">
              <a:solidFill>
                <a:schemeClr val="tx1"/>
              </a:solidFill>
              <a:miter lim="800000"/>
              <a:headEnd/>
              <a:tailEnd/>
            </a:ln>
          </p:spPr>
          <p:txBody>
            <a:bodyPr wrap="none" anchor="ctr"/>
            <a:lstStyle/>
            <a:p>
              <a:pPr>
                <a:buFont typeface="Wingdings" charset="2"/>
                <a:buChar char="n"/>
                <a:defRPr/>
              </a:pPr>
              <a:endParaRPr lang="de-DE"/>
            </a:p>
          </p:txBody>
        </p:sp>
        <p:sp>
          <p:nvSpPr>
            <p:cNvPr id="139" name="Line 140"/>
            <p:cNvSpPr>
              <a:spLocks noChangeShapeType="1"/>
            </p:cNvSpPr>
            <p:nvPr/>
          </p:nvSpPr>
          <p:spPr bwMode="auto">
            <a:xfrm flipH="1">
              <a:off x="5376" y="2364"/>
              <a:ext cx="192" cy="0"/>
            </a:xfrm>
            <a:prstGeom prst="line">
              <a:avLst/>
            </a:prstGeom>
            <a:grpFill/>
            <a:ln w="19050">
              <a:solidFill>
                <a:srgbClr val="FD930A"/>
              </a:solidFill>
              <a:round/>
              <a:headEnd/>
              <a:tailEnd/>
            </a:ln>
            <a:extLst/>
          </p:spPr>
          <p:txBody>
            <a:bodyPr wrap="none" anchor="ctr"/>
            <a:lstStyle/>
            <a:p>
              <a:pPr>
                <a:buFont typeface="Wingdings" charset="2"/>
                <a:buChar char="n"/>
                <a:defRPr/>
              </a:pPr>
              <a:endParaRPr lang="de-DE"/>
            </a:p>
          </p:txBody>
        </p:sp>
      </p:grpSp>
      <p:sp>
        <p:nvSpPr>
          <p:cNvPr id="140" name="Text Box 143"/>
          <p:cNvSpPr txBox="1">
            <a:spLocks noChangeArrowheads="1"/>
          </p:cNvSpPr>
          <p:nvPr/>
        </p:nvSpPr>
        <p:spPr bwMode="auto">
          <a:xfrm>
            <a:off x="8535988" y="2241550"/>
            <a:ext cx="565150"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t>HED</a:t>
            </a:r>
          </a:p>
        </p:txBody>
      </p:sp>
      <p:sp>
        <p:nvSpPr>
          <p:cNvPr id="141" name="Text Box 143"/>
          <p:cNvSpPr txBox="1">
            <a:spLocks noChangeArrowheads="1"/>
          </p:cNvSpPr>
          <p:nvPr/>
        </p:nvSpPr>
        <p:spPr bwMode="auto">
          <a:xfrm>
            <a:off x="8553450" y="2003425"/>
            <a:ext cx="512763"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t>MID</a:t>
            </a:r>
          </a:p>
        </p:txBody>
      </p:sp>
      <p:sp>
        <p:nvSpPr>
          <p:cNvPr id="142" name="Text Box 143"/>
          <p:cNvSpPr txBox="1">
            <a:spLocks noChangeArrowheads="1"/>
          </p:cNvSpPr>
          <p:nvPr/>
        </p:nvSpPr>
        <p:spPr bwMode="auto">
          <a:xfrm>
            <a:off x="8537575" y="4073525"/>
            <a:ext cx="534988"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t>FXE</a:t>
            </a:r>
          </a:p>
        </p:txBody>
      </p:sp>
      <p:sp>
        <p:nvSpPr>
          <p:cNvPr id="143" name="Text Box 143"/>
          <p:cNvSpPr txBox="1">
            <a:spLocks noChangeArrowheads="1"/>
          </p:cNvSpPr>
          <p:nvPr/>
        </p:nvSpPr>
        <p:spPr bwMode="auto">
          <a:xfrm>
            <a:off x="8499475" y="3835400"/>
            <a:ext cx="555625"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t>SPB</a:t>
            </a:r>
          </a:p>
        </p:txBody>
      </p:sp>
      <p:sp>
        <p:nvSpPr>
          <p:cNvPr id="144" name="Text Box 143"/>
          <p:cNvSpPr txBox="1">
            <a:spLocks noChangeArrowheads="1"/>
          </p:cNvSpPr>
          <p:nvPr/>
        </p:nvSpPr>
        <p:spPr bwMode="auto">
          <a:xfrm>
            <a:off x="8545513" y="2882308"/>
            <a:ext cx="555625"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dirty="0"/>
              <a:t>SCS</a:t>
            </a:r>
          </a:p>
        </p:txBody>
      </p:sp>
      <p:sp>
        <p:nvSpPr>
          <p:cNvPr id="145" name="Text Box 143"/>
          <p:cNvSpPr txBox="1">
            <a:spLocks noChangeArrowheads="1"/>
          </p:cNvSpPr>
          <p:nvPr/>
        </p:nvSpPr>
        <p:spPr bwMode="auto">
          <a:xfrm>
            <a:off x="8558213" y="2655887"/>
            <a:ext cx="563563"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dirty="0"/>
              <a:t>SQS</a:t>
            </a:r>
          </a:p>
        </p:txBody>
      </p:sp>
      <p:sp>
        <p:nvSpPr>
          <p:cNvPr id="146" name="Text Box 104"/>
          <p:cNvSpPr txBox="1">
            <a:spLocks noChangeArrowheads="1"/>
          </p:cNvSpPr>
          <p:nvPr/>
        </p:nvSpPr>
        <p:spPr bwMode="auto">
          <a:xfrm>
            <a:off x="5153025" y="3130550"/>
            <a:ext cx="520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latin typeface="Helvetica" charset="0"/>
              </a:rPr>
              <a:t>XS4</a:t>
            </a:r>
          </a:p>
        </p:txBody>
      </p:sp>
      <p:sp>
        <p:nvSpPr>
          <p:cNvPr id="147" name="Text Box 94"/>
          <p:cNvSpPr txBox="1">
            <a:spLocks noChangeArrowheads="1"/>
          </p:cNvSpPr>
          <p:nvPr/>
        </p:nvSpPr>
        <p:spPr bwMode="auto">
          <a:xfrm>
            <a:off x="4564063" y="3201988"/>
            <a:ext cx="6429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rgbClr val="002060"/>
                </a:solidFill>
                <a:latin typeface="Helvetica" charset="0"/>
              </a:rPr>
              <a:t>XTD3</a:t>
            </a:r>
          </a:p>
        </p:txBody>
      </p:sp>
      <p:sp>
        <p:nvSpPr>
          <p:cNvPr id="148" name="Text Box 94"/>
          <p:cNvSpPr txBox="1">
            <a:spLocks noChangeArrowheads="1"/>
          </p:cNvSpPr>
          <p:nvPr/>
        </p:nvSpPr>
        <p:spPr bwMode="auto">
          <a:xfrm>
            <a:off x="6091238" y="2938463"/>
            <a:ext cx="6429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rgbClr val="002060"/>
                </a:solidFill>
                <a:latin typeface="Helvetica" charset="0"/>
              </a:rPr>
              <a:t>XTD5</a:t>
            </a:r>
          </a:p>
        </p:txBody>
      </p:sp>
      <p:sp>
        <p:nvSpPr>
          <p:cNvPr id="149" name="Text Box 94"/>
          <p:cNvSpPr txBox="1">
            <a:spLocks noChangeArrowheads="1"/>
          </p:cNvSpPr>
          <p:nvPr/>
        </p:nvSpPr>
        <p:spPr bwMode="auto">
          <a:xfrm>
            <a:off x="7727950" y="2598738"/>
            <a:ext cx="6429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 typeface="Wingdings" charset="2"/>
              <a:buNone/>
              <a:defRPr/>
            </a:pPr>
            <a:r>
              <a:rPr lang="en-US" sz="1400" dirty="0">
                <a:solidFill>
                  <a:schemeClr val="accent5">
                    <a:lumMod val="60000"/>
                    <a:lumOff val="40000"/>
                  </a:schemeClr>
                </a:solidFill>
                <a:latin typeface="Helvetica" charset="0"/>
              </a:rPr>
              <a:t>XTD7</a:t>
            </a:r>
          </a:p>
        </p:txBody>
      </p:sp>
      <p:sp>
        <p:nvSpPr>
          <p:cNvPr id="150" name="Text Box 94"/>
          <p:cNvSpPr txBox="1">
            <a:spLocks noChangeArrowheads="1"/>
          </p:cNvSpPr>
          <p:nvPr/>
        </p:nvSpPr>
        <p:spPr bwMode="auto">
          <a:xfrm>
            <a:off x="6977063" y="3214688"/>
            <a:ext cx="6429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chemeClr val="accent2"/>
                </a:solidFill>
                <a:latin typeface="Helvetica" charset="0"/>
              </a:rPr>
              <a:t>XTD8</a:t>
            </a:r>
          </a:p>
        </p:txBody>
      </p:sp>
      <p:grpSp>
        <p:nvGrpSpPr>
          <p:cNvPr id="151" name="Group 6"/>
          <p:cNvGrpSpPr>
            <a:grpSpLocks/>
          </p:cNvGrpSpPr>
          <p:nvPr/>
        </p:nvGrpSpPr>
        <p:grpSpPr bwMode="auto">
          <a:xfrm rot="20941596">
            <a:off x="5985766" y="3293244"/>
            <a:ext cx="1028700" cy="90487"/>
            <a:chOff x="2217" y="3874"/>
            <a:chExt cx="648" cy="74"/>
          </a:xfrm>
        </p:grpSpPr>
        <p:sp>
          <p:nvSpPr>
            <p:cNvPr id="152" name="Rectangle 7"/>
            <p:cNvSpPr>
              <a:spLocks noChangeArrowheads="1"/>
            </p:cNvSpPr>
            <p:nvPr/>
          </p:nvSpPr>
          <p:spPr bwMode="auto">
            <a:xfrm>
              <a:off x="2217" y="3874"/>
              <a:ext cx="648" cy="73"/>
            </a:xfrm>
            <a:prstGeom prst="rect">
              <a:avLst/>
            </a:prstGeom>
            <a:solidFill>
              <a:schemeClr val="bg1"/>
            </a:solidFill>
            <a:ln w="19050">
              <a:solidFill>
                <a:srgbClr val="00206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53" name="Line 8"/>
            <p:cNvSpPr>
              <a:spLocks noChangeShapeType="1"/>
            </p:cNvSpPr>
            <p:nvPr/>
          </p:nvSpPr>
          <p:spPr bwMode="auto">
            <a:xfrm>
              <a:off x="223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54" name="Line 9"/>
            <p:cNvSpPr>
              <a:spLocks noChangeShapeType="1"/>
            </p:cNvSpPr>
            <p:nvPr/>
          </p:nvSpPr>
          <p:spPr bwMode="auto">
            <a:xfrm>
              <a:off x="226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55" name="Line 10"/>
            <p:cNvSpPr>
              <a:spLocks noChangeShapeType="1"/>
            </p:cNvSpPr>
            <p:nvPr/>
          </p:nvSpPr>
          <p:spPr bwMode="auto">
            <a:xfrm>
              <a:off x="229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56" name="Line 11"/>
            <p:cNvSpPr>
              <a:spLocks noChangeShapeType="1"/>
            </p:cNvSpPr>
            <p:nvPr/>
          </p:nvSpPr>
          <p:spPr bwMode="auto">
            <a:xfrm>
              <a:off x="232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57" name="Line 12"/>
            <p:cNvSpPr>
              <a:spLocks noChangeShapeType="1"/>
            </p:cNvSpPr>
            <p:nvPr/>
          </p:nvSpPr>
          <p:spPr bwMode="auto">
            <a:xfrm>
              <a:off x="235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58" name="Line 13"/>
            <p:cNvSpPr>
              <a:spLocks noChangeShapeType="1"/>
            </p:cNvSpPr>
            <p:nvPr/>
          </p:nvSpPr>
          <p:spPr bwMode="auto">
            <a:xfrm>
              <a:off x="238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59" name="Line 14"/>
            <p:cNvSpPr>
              <a:spLocks noChangeShapeType="1"/>
            </p:cNvSpPr>
            <p:nvPr/>
          </p:nvSpPr>
          <p:spPr bwMode="auto">
            <a:xfrm>
              <a:off x="241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60" name="Line 15"/>
            <p:cNvSpPr>
              <a:spLocks noChangeShapeType="1"/>
            </p:cNvSpPr>
            <p:nvPr/>
          </p:nvSpPr>
          <p:spPr bwMode="auto">
            <a:xfrm>
              <a:off x="244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61" name="Line 16"/>
            <p:cNvSpPr>
              <a:spLocks noChangeShapeType="1"/>
            </p:cNvSpPr>
            <p:nvPr/>
          </p:nvSpPr>
          <p:spPr bwMode="auto">
            <a:xfrm>
              <a:off x="247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62" name="Line 17"/>
            <p:cNvSpPr>
              <a:spLocks noChangeShapeType="1"/>
            </p:cNvSpPr>
            <p:nvPr/>
          </p:nvSpPr>
          <p:spPr bwMode="auto">
            <a:xfrm>
              <a:off x="250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63" name="Line 18"/>
            <p:cNvSpPr>
              <a:spLocks noChangeShapeType="1"/>
            </p:cNvSpPr>
            <p:nvPr/>
          </p:nvSpPr>
          <p:spPr bwMode="auto">
            <a:xfrm>
              <a:off x="253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64" name="Line 19"/>
            <p:cNvSpPr>
              <a:spLocks noChangeShapeType="1"/>
            </p:cNvSpPr>
            <p:nvPr/>
          </p:nvSpPr>
          <p:spPr bwMode="auto">
            <a:xfrm>
              <a:off x="256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65" name="Line 20"/>
            <p:cNvSpPr>
              <a:spLocks noChangeShapeType="1"/>
            </p:cNvSpPr>
            <p:nvPr/>
          </p:nvSpPr>
          <p:spPr bwMode="auto">
            <a:xfrm>
              <a:off x="259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66" name="Line 21"/>
            <p:cNvSpPr>
              <a:spLocks noChangeShapeType="1"/>
            </p:cNvSpPr>
            <p:nvPr/>
          </p:nvSpPr>
          <p:spPr bwMode="auto">
            <a:xfrm>
              <a:off x="262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67" name="Line 22"/>
            <p:cNvSpPr>
              <a:spLocks noChangeShapeType="1"/>
            </p:cNvSpPr>
            <p:nvPr/>
          </p:nvSpPr>
          <p:spPr bwMode="auto">
            <a:xfrm>
              <a:off x="265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68" name="Line 23"/>
            <p:cNvSpPr>
              <a:spLocks noChangeShapeType="1"/>
            </p:cNvSpPr>
            <p:nvPr/>
          </p:nvSpPr>
          <p:spPr bwMode="auto">
            <a:xfrm>
              <a:off x="268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69" name="Line 24"/>
            <p:cNvSpPr>
              <a:spLocks noChangeShapeType="1"/>
            </p:cNvSpPr>
            <p:nvPr/>
          </p:nvSpPr>
          <p:spPr bwMode="auto">
            <a:xfrm>
              <a:off x="271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0" name="Line 25"/>
            <p:cNvSpPr>
              <a:spLocks noChangeShapeType="1"/>
            </p:cNvSpPr>
            <p:nvPr/>
          </p:nvSpPr>
          <p:spPr bwMode="auto">
            <a:xfrm>
              <a:off x="274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1" name="Line 26"/>
            <p:cNvSpPr>
              <a:spLocks noChangeShapeType="1"/>
            </p:cNvSpPr>
            <p:nvPr/>
          </p:nvSpPr>
          <p:spPr bwMode="auto">
            <a:xfrm>
              <a:off x="277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2" name="Line 27"/>
            <p:cNvSpPr>
              <a:spLocks noChangeShapeType="1"/>
            </p:cNvSpPr>
            <p:nvPr/>
          </p:nvSpPr>
          <p:spPr bwMode="auto">
            <a:xfrm>
              <a:off x="280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3" name="Line 28"/>
            <p:cNvSpPr>
              <a:spLocks noChangeShapeType="1"/>
            </p:cNvSpPr>
            <p:nvPr/>
          </p:nvSpPr>
          <p:spPr bwMode="auto">
            <a:xfrm>
              <a:off x="283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174" name="Rectangle 60"/>
          <p:cNvSpPr>
            <a:spLocks noChangeArrowheads="1"/>
          </p:cNvSpPr>
          <p:nvPr/>
        </p:nvSpPr>
        <p:spPr bwMode="auto">
          <a:xfrm>
            <a:off x="4678363" y="4603750"/>
            <a:ext cx="2967479" cy="203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800" dirty="0" smtClean="0">
                <a:solidFill>
                  <a:srgbClr val="002060"/>
                </a:solidFill>
                <a:latin typeface="Helvetica" charset="0"/>
              </a:rPr>
              <a:t>Empty 400 m-long</a:t>
            </a:r>
          </a:p>
          <a:p>
            <a:pPr>
              <a:buFont typeface="Wingdings" pitchFamily="2" charset="2"/>
              <a:buNone/>
            </a:pPr>
            <a:r>
              <a:rPr lang="en-US" sz="1800" dirty="0">
                <a:solidFill>
                  <a:srgbClr val="002060"/>
                </a:solidFill>
                <a:latin typeface="Helvetica" charset="0"/>
              </a:rPr>
              <a:t>t</a:t>
            </a:r>
            <a:r>
              <a:rPr lang="en-US" sz="1800" dirty="0" smtClean="0">
                <a:solidFill>
                  <a:srgbClr val="002060"/>
                </a:solidFill>
                <a:latin typeface="Helvetica" charset="0"/>
              </a:rPr>
              <a:t>unnel  for dedicated</a:t>
            </a:r>
          </a:p>
          <a:p>
            <a:pPr>
              <a:buFont typeface="Wingdings" pitchFamily="2" charset="2"/>
              <a:buNone/>
            </a:pPr>
            <a:r>
              <a:rPr lang="en-US" sz="1800" dirty="0">
                <a:solidFill>
                  <a:srgbClr val="002060"/>
                </a:solidFill>
                <a:latin typeface="Helvetica" charset="0"/>
              </a:rPr>
              <a:t>b</a:t>
            </a:r>
            <a:r>
              <a:rPr lang="en-US" sz="1800" dirty="0" smtClean="0">
                <a:solidFill>
                  <a:srgbClr val="002060"/>
                </a:solidFill>
                <a:latin typeface="Helvetica" charset="0"/>
              </a:rPr>
              <a:t>io-imaging </a:t>
            </a:r>
            <a:r>
              <a:rPr lang="en-US" sz="1800" dirty="0" err="1" smtClean="0">
                <a:solidFill>
                  <a:srgbClr val="002060"/>
                </a:solidFill>
                <a:latin typeface="Helvetica" charset="0"/>
              </a:rPr>
              <a:t>beamline</a:t>
            </a:r>
            <a:endParaRPr lang="en-US" sz="1800" dirty="0" smtClean="0">
              <a:solidFill>
                <a:srgbClr val="002060"/>
              </a:solidFill>
              <a:latin typeface="Helvetica" charset="0"/>
            </a:endParaRPr>
          </a:p>
          <a:p>
            <a:pPr>
              <a:buFont typeface="Wingdings" pitchFamily="2" charset="2"/>
              <a:buNone/>
            </a:pPr>
            <a:r>
              <a:rPr lang="en-US" sz="1800" dirty="0" smtClean="0">
                <a:solidFill>
                  <a:srgbClr val="002060"/>
                </a:solidFill>
                <a:latin typeface="Helvetica" charset="0"/>
              </a:rPr>
              <a:t>Cost of additional (40 cells)</a:t>
            </a:r>
          </a:p>
          <a:p>
            <a:pPr>
              <a:buFont typeface="Wingdings" pitchFamily="2" charset="2"/>
              <a:buNone/>
            </a:pPr>
            <a:r>
              <a:rPr lang="en-US" sz="1800" dirty="0" err="1">
                <a:solidFill>
                  <a:srgbClr val="002060"/>
                </a:solidFill>
                <a:latin typeface="Helvetica" charset="0"/>
              </a:rPr>
              <a:t>u</a:t>
            </a:r>
            <a:r>
              <a:rPr lang="en-US" sz="1800" dirty="0" err="1" smtClean="0">
                <a:solidFill>
                  <a:srgbClr val="002060"/>
                </a:solidFill>
                <a:latin typeface="Helvetica" charset="0"/>
              </a:rPr>
              <a:t>ndulator</a:t>
            </a:r>
            <a:r>
              <a:rPr lang="en-US" sz="1800" dirty="0" smtClean="0">
                <a:solidFill>
                  <a:srgbClr val="002060"/>
                </a:solidFill>
                <a:latin typeface="Helvetica" charset="0"/>
              </a:rPr>
              <a:t> ~20 MEUR</a:t>
            </a:r>
          </a:p>
          <a:p>
            <a:pPr>
              <a:buFont typeface="Wingdings" pitchFamily="2" charset="2"/>
              <a:buNone/>
            </a:pPr>
            <a:r>
              <a:rPr lang="en-US" sz="1800" dirty="0">
                <a:solidFill>
                  <a:srgbClr val="002060"/>
                </a:solidFill>
                <a:latin typeface="Helvetica" charset="0"/>
              </a:rPr>
              <a:t>a</a:t>
            </a:r>
            <a:r>
              <a:rPr lang="en-US" sz="1800" dirty="0" smtClean="0">
                <a:solidFill>
                  <a:srgbClr val="002060"/>
                </a:solidFill>
                <a:latin typeface="Helvetica" charset="0"/>
              </a:rPr>
              <a:t>nd </a:t>
            </a:r>
            <a:r>
              <a:rPr lang="en-US" sz="1800" dirty="0" err="1" smtClean="0">
                <a:solidFill>
                  <a:srgbClr val="002060"/>
                </a:solidFill>
                <a:latin typeface="Helvetica" charset="0"/>
              </a:rPr>
              <a:t>beamline</a:t>
            </a:r>
            <a:r>
              <a:rPr lang="en-US" sz="1800" dirty="0" smtClean="0">
                <a:solidFill>
                  <a:srgbClr val="002060"/>
                </a:solidFill>
                <a:latin typeface="Helvetica" charset="0"/>
              </a:rPr>
              <a:t> ~10 MEUR</a:t>
            </a:r>
          </a:p>
          <a:p>
            <a:pPr>
              <a:buFont typeface="Wingdings" pitchFamily="2" charset="2"/>
              <a:buNone/>
            </a:pPr>
            <a:endParaRPr lang="en-US" sz="1800" dirty="0">
              <a:solidFill>
                <a:srgbClr val="002060"/>
              </a:solidFill>
              <a:latin typeface="Helvetica" charset="0"/>
            </a:endParaRPr>
          </a:p>
        </p:txBody>
      </p:sp>
      <p:sp>
        <p:nvSpPr>
          <p:cNvPr id="175" name="Text Box 143"/>
          <p:cNvSpPr txBox="1">
            <a:spLocks noChangeArrowheads="1"/>
          </p:cNvSpPr>
          <p:nvPr/>
        </p:nvSpPr>
        <p:spPr bwMode="auto">
          <a:xfrm>
            <a:off x="8558213" y="4568825"/>
            <a:ext cx="503237" cy="30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t>BIO</a:t>
            </a:r>
          </a:p>
        </p:txBody>
      </p:sp>
      <p:sp>
        <p:nvSpPr>
          <p:cNvPr id="176" name="Line 123"/>
          <p:cNvSpPr>
            <a:spLocks noChangeShapeType="1"/>
          </p:cNvSpPr>
          <p:nvPr/>
        </p:nvSpPr>
        <p:spPr bwMode="auto">
          <a:xfrm flipV="1">
            <a:off x="7024096" y="2962650"/>
            <a:ext cx="1339516" cy="276225"/>
          </a:xfrm>
          <a:prstGeom prst="line">
            <a:avLst/>
          </a:prstGeom>
          <a:noFill/>
          <a:ln w="76200">
            <a:solidFill>
              <a:srgbClr val="FD930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7" name="Rectangle 128"/>
          <p:cNvSpPr>
            <a:spLocks noChangeArrowheads="1"/>
          </p:cNvSpPr>
          <p:nvPr/>
        </p:nvSpPr>
        <p:spPr bwMode="auto">
          <a:xfrm>
            <a:off x="8331200" y="2867024"/>
            <a:ext cx="214313" cy="193675"/>
          </a:xfrm>
          <a:prstGeom prst="rect">
            <a:avLst/>
          </a:prstGeom>
          <a:solidFill>
            <a:schemeClr val="accent2"/>
          </a:solidFill>
          <a:ln w="9525">
            <a:solidFill>
              <a:srgbClr val="002060"/>
            </a:solidFill>
            <a:miter lim="800000"/>
            <a:headEnd/>
            <a:tailEnd/>
          </a:ln>
        </p:spPr>
        <p:txBody>
          <a:bodyPr wrap="none" anchor="ctr"/>
          <a:lstStyle/>
          <a:p>
            <a:endParaRPr lang="de-DE"/>
          </a:p>
        </p:txBody>
      </p:sp>
    </p:spTree>
    <p:extLst>
      <p:ext uri="{BB962C8B-B14F-4D97-AF65-F5344CB8AC3E}">
        <p14:creationId xmlns:p14="http://schemas.microsoft.com/office/powerpoint/2010/main" val="1852142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to 2</a:t>
            </a:r>
            <a:r>
              <a:rPr lang="en-US" baseline="30000" dirty="0" smtClean="0"/>
              <a:t>nd</a:t>
            </a:r>
            <a:r>
              <a:rPr lang="en-US" dirty="0" smtClean="0"/>
              <a:t> variant of optimized layout</a:t>
            </a:r>
            <a:endParaRPr lang="en-US" dirty="0"/>
          </a:p>
        </p:txBody>
      </p:sp>
      <p:sp>
        <p:nvSpPr>
          <p:cNvPr id="4" name="TextBox 3"/>
          <p:cNvSpPr txBox="1"/>
          <p:nvPr/>
        </p:nvSpPr>
        <p:spPr>
          <a:xfrm>
            <a:off x="627682" y="813662"/>
            <a:ext cx="7718156" cy="1754326"/>
          </a:xfrm>
          <a:prstGeom prst="rect">
            <a:avLst/>
          </a:prstGeom>
          <a:noFill/>
        </p:spPr>
        <p:txBody>
          <a:bodyPr wrap="square" rtlCol="0">
            <a:spAutoFit/>
          </a:bodyPr>
          <a:lstStyle/>
          <a:p>
            <a:r>
              <a:rPr lang="en-US" sz="1800" dirty="0" smtClean="0"/>
              <a:t>Soft X-ray SASE3  </a:t>
            </a:r>
            <a:r>
              <a:rPr lang="en-US" sz="1800" dirty="0" err="1" smtClean="0"/>
              <a:t>beamline</a:t>
            </a:r>
            <a:r>
              <a:rPr lang="en-US" sz="1800" dirty="0" smtClean="0"/>
              <a:t> from very beginning installed in  U2 </a:t>
            </a:r>
            <a:r>
              <a:rPr lang="en-US" sz="1800" dirty="0" err="1" smtClean="0"/>
              <a:t>beamline</a:t>
            </a:r>
            <a:endParaRPr lang="en-US" sz="1800" dirty="0" smtClean="0"/>
          </a:p>
          <a:p>
            <a:endParaRPr lang="en-US" sz="1800" dirty="0"/>
          </a:p>
          <a:p>
            <a:r>
              <a:rPr lang="en-US" sz="1800" dirty="0" smtClean="0"/>
              <a:t>With extra (~30 MEUR) cost free XTD4 tunnel can be used for dedicated bio-imaging </a:t>
            </a:r>
            <a:r>
              <a:rPr lang="en-US" sz="1800" dirty="0" err="1" smtClean="0"/>
              <a:t>beamline</a:t>
            </a:r>
            <a:r>
              <a:rPr lang="en-US" sz="1800" dirty="0" smtClean="0"/>
              <a:t> development as proposed in DESY print DESY-12-086  (www.arxiv.org/abs/1205.6345) and  DESY-12-156 (</a:t>
            </a:r>
            <a:r>
              <a:rPr lang="en-US" sz="1800" dirty="0" smtClean="0">
                <a:hlinkClick r:id="rId2"/>
              </a:rPr>
              <a:t>www.arxiv.org/abs/1209.5972</a:t>
            </a:r>
            <a:r>
              <a:rPr lang="en-US" sz="1800" dirty="0" smtClean="0"/>
              <a:t>) </a:t>
            </a:r>
            <a:endParaRPr lang="en-US" sz="1800" dirty="0"/>
          </a:p>
        </p:txBody>
      </p:sp>
      <p:sp>
        <p:nvSpPr>
          <p:cNvPr id="5" name="TextBox 4"/>
          <p:cNvSpPr txBox="1"/>
          <p:nvPr/>
        </p:nvSpPr>
        <p:spPr>
          <a:xfrm>
            <a:off x="542441" y="2686436"/>
            <a:ext cx="7694908" cy="1754326"/>
          </a:xfrm>
          <a:prstGeom prst="rect">
            <a:avLst/>
          </a:prstGeom>
          <a:noFill/>
        </p:spPr>
        <p:txBody>
          <a:bodyPr wrap="square" rtlCol="0">
            <a:spAutoFit/>
          </a:bodyPr>
          <a:lstStyle/>
          <a:p>
            <a:r>
              <a:rPr lang="en-US" sz="1800" dirty="0" smtClean="0"/>
              <a:t>Advantage compared to 1</a:t>
            </a:r>
            <a:r>
              <a:rPr lang="en-US" sz="1800" baseline="30000" dirty="0" smtClean="0"/>
              <a:t>st</a:t>
            </a:r>
            <a:r>
              <a:rPr lang="en-US" sz="1800" dirty="0" smtClean="0"/>
              <a:t> variant:</a:t>
            </a:r>
          </a:p>
          <a:p>
            <a:endParaRPr lang="en-US" sz="1800" dirty="0" smtClean="0"/>
          </a:p>
          <a:p>
            <a:r>
              <a:rPr lang="en-US" sz="1800" dirty="0" smtClean="0"/>
              <a:t>Development from very beginning dedicated (without FXE instrument)  bio-imaging </a:t>
            </a:r>
            <a:r>
              <a:rPr lang="en-US" sz="1800" dirty="0" err="1" smtClean="0"/>
              <a:t>beamline</a:t>
            </a:r>
            <a:r>
              <a:rPr lang="en-US" sz="1800" dirty="0"/>
              <a:t> </a:t>
            </a:r>
            <a:r>
              <a:rPr lang="en-US" sz="1800" dirty="0" smtClean="0"/>
              <a:t>which will operate from water window (0.3 </a:t>
            </a:r>
            <a:r>
              <a:rPr lang="en-US" sz="1800" dirty="0" err="1" smtClean="0"/>
              <a:t>keV</a:t>
            </a:r>
            <a:r>
              <a:rPr lang="en-US" sz="1800" dirty="0" smtClean="0"/>
              <a:t>) to selenium K-edge (12.6 </a:t>
            </a:r>
            <a:r>
              <a:rPr lang="en-US" sz="1800" dirty="0" err="1" smtClean="0"/>
              <a:t>keV</a:t>
            </a:r>
            <a:r>
              <a:rPr lang="en-US" sz="1800" dirty="0" smtClean="0"/>
              <a:t>)</a:t>
            </a:r>
            <a:endParaRPr lang="en-US" sz="1800" dirty="0"/>
          </a:p>
          <a:p>
            <a:endParaRPr lang="en-US" sz="1800" dirty="0"/>
          </a:p>
        </p:txBody>
      </p:sp>
      <p:sp>
        <p:nvSpPr>
          <p:cNvPr id="6" name="TextBox 5"/>
          <p:cNvSpPr txBox="1"/>
          <p:nvPr/>
        </p:nvSpPr>
        <p:spPr>
          <a:xfrm>
            <a:off x="542441" y="4440761"/>
            <a:ext cx="7493430" cy="1200329"/>
          </a:xfrm>
          <a:prstGeom prst="rect">
            <a:avLst/>
          </a:prstGeom>
          <a:noFill/>
        </p:spPr>
        <p:txBody>
          <a:bodyPr wrap="square" rtlCol="0">
            <a:spAutoFit/>
          </a:bodyPr>
          <a:lstStyle/>
          <a:p>
            <a:r>
              <a:rPr lang="en-US" sz="1800" dirty="0" smtClean="0"/>
              <a:t>Disadvantage compared to 1</a:t>
            </a:r>
            <a:r>
              <a:rPr lang="en-US" sz="1800" baseline="30000" dirty="0" smtClean="0"/>
              <a:t>st</a:t>
            </a:r>
            <a:r>
              <a:rPr lang="en-US" sz="1800" dirty="0" smtClean="0"/>
              <a:t> variant:</a:t>
            </a:r>
          </a:p>
          <a:p>
            <a:endParaRPr lang="en-US" sz="1800" dirty="0"/>
          </a:p>
          <a:p>
            <a:r>
              <a:rPr lang="en-US" sz="1800" dirty="0" smtClean="0"/>
              <a:t>Significant additional cost and longer time for building a 10 TW </a:t>
            </a:r>
            <a:r>
              <a:rPr lang="en-US" sz="1800" dirty="0" err="1" smtClean="0"/>
              <a:t>undulator</a:t>
            </a:r>
            <a:r>
              <a:rPr lang="en-US" sz="1800" dirty="0" smtClean="0"/>
              <a:t> source  and photon </a:t>
            </a:r>
            <a:r>
              <a:rPr lang="en-US" sz="1800" dirty="0" err="1" smtClean="0"/>
              <a:t>beamline</a:t>
            </a:r>
            <a:r>
              <a:rPr lang="en-US" sz="1800" dirty="0" smtClean="0"/>
              <a:t> </a:t>
            </a:r>
            <a:endParaRPr lang="en-US" sz="1800" dirty="0"/>
          </a:p>
        </p:txBody>
      </p:sp>
    </p:spTree>
    <p:extLst>
      <p:ext uri="{BB962C8B-B14F-4D97-AF65-F5344CB8AC3E}">
        <p14:creationId xmlns:p14="http://schemas.microsoft.com/office/powerpoint/2010/main" val="3688538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equirements for bio-imaging</a:t>
            </a:r>
            <a:endParaRPr lang="de-DE" dirty="0"/>
          </a:p>
        </p:txBody>
      </p:sp>
      <p:sp>
        <p:nvSpPr>
          <p:cNvPr id="4" name="TextBox 3"/>
          <p:cNvSpPr txBox="1"/>
          <p:nvPr/>
        </p:nvSpPr>
        <p:spPr>
          <a:xfrm>
            <a:off x="317715" y="767166"/>
            <a:ext cx="8617058" cy="5632311"/>
          </a:xfrm>
          <a:prstGeom prst="rect">
            <a:avLst/>
          </a:prstGeom>
          <a:noFill/>
        </p:spPr>
        <p:txBody>
          <a:bodyPr wrap="square">
            <a:spAutoFit/>
          </a:bodyPr>
          <a:lstStyle/>
          <a:p>
            <a:pPr>
              <a:defRPr/>
            </a:pPr>
            <a:r>
              <a:rPr lang="en-US" sz="1800" dirty="0" smtClean="0"/>
              <a:t>The higher intensity, the stronger the diffracted signal, and the higher the resolution that can be achieved. </a:t>
            </a:r>
          </a:p>
          <a:p>
            <a:pPr>
              <a:defRPr/>
            </a:pPr>
            <a:endParaRPr lang="en-US" sz="1800" dirty="0" smtClean="0"/>
          </a:p>
          <a:p>
            <a:pPr>
              <a:defRPr/>
            </a:pPr>
            <a:r>
              <a:rPr lang="en-US" sz="1800" dirty="0" smtClean="0"/>
              <a:t>Required </a:t>
            </a:r>
            <a:r>
              <a:rPr lang="en-US" sz="1800" dirty="0" err="1" smtClean="0"/>
              <a:t>fluence</a:t>
            </a:r>
            <a:r>
              <a:rPr lang="en-US" sz="1800" dirty="0" smtClean="0"/>
              <a:t> is 10</a:t>
            </a:r>
            <a:r>
              <a:rPr lang="en-US" sz="1800" baseline="30000" dirty="0" smtClean="0"/>
              <a:t>22  </a:t>
            </a:r>
            <a:r>
              <a:rPr lang="en-US" sz="1800" dirty="0" smtClean="0"/>
              <a:t>photons/mm</a:t>
            </a:r>
            <a:r>
              <a:rPr lang="en-US" sz="1800" baseline="30000" dirty="0" smtClean="0"/>
              <a:t>2  </a:t>
            </a:r>
            <a:r>
              <a:rPr lang="en-US" sz="1800" dirty="0" smtClean="0"/>
              <a:t>for molecule of about 10 nm size</a:t>
            </a:r>
          </a:p>
          <a:p>
            <a:pPr>
              <a:defRPr/>
            </a:pPr>
            <a:endParaRPr lang="en-US" sz="1800" dirty="0" smtClean="0"/>
          </a:p>
          <a:p>
            <a:pPr>
              <a:defRPr/>
            </a:pPr>
            <a:r>
              <a:rPr lang="en-US" sz="1800" dirty="0" smtClean="0"/>
              <a:t>Bio-imaging capabilities can be obtained by reducing the pulse duration to 10 </a:t>
            </a:r>
            <a:r>
              <a:rPr lang="en-US" sz="1800" dirty="0" err="1" smtClean="0"/>
              <a:t>fs</a:t>
            </a:r>
            <a:r>
              <a:rPr lang="en-US" sz="1800" dirty="0" smtClean="0"/>
              <a:t> or less and simultaneously increasing the number of photons  per pulse to about 10</a:t>
            </a:r>
            <a:r>
              <a:rPr lang="en-US" sz="1800" baseline="30000" dirty="0" smtClean="0"/>
              <a:t>14</a:t>
            </a:r>
            <a:r>
              <a:rPr lang="en-US" sz="1800" dirty="0" smtClean="0"/>
              <a:t> . This gives required </a:t>
            </a:r>
            <a:r>
              <a:rPr lang="en-US" sz="1800" dirty="0" err="1" smtClean="0"/>
              <a:t>fluence</a:t>
            </a:r>
            <a:r>
              <a:rPr lang="en-US" sz="1800" dirty="0" smtClean="0"/>
              <a:t> (with 100 nm focus assuming </a:t>
            </a:r>
            <a:r>
              <a:rPr lang="en-US" sz="1800" dirty="0" err="1" smtClean="0"/>
              <a:t>beamline</a:t>
            </a:r>
            <a:r>
              <a:rPr lang="en-US" sz="1800" dirty="0" smtClean="0"/>
              <a:t> and focusing efficiency) </a:t>
            </a:r>
            <a:endParaRPr lang="en-US" sz="1800" dirty="0"/>
          </a:p>
          <a:p>
            <a:pPr>
              <a:defRPr/>
            </a:pPr>
            <a:endParaRPr lang="en-US" sz="1800" dirty="0" smtClean="0"/>
          </a:p>
          <a:p>
            <a:pPr>
              <a:defRPr/>
            </a:pPr>
            <a:endParaRPr lang="en-US" sz="1800" dirty="0" smtClean="0"/>
          </a:p>
          <a:p>
            <a:pPr>
              <a:defRPr/>
            </a:pPr>
            <a:r>
              <a:rPr lang="en-US" sz="1800" dirty="0" smtClean="0"/>
              <a:t>Key metric is photon power. Ideally ~ 10 TW</a:t>
            </a:r>
          </a:p>
          <a:p>
            <a:pPr>
              <a:defRPr/>
            </a:pPr>
            <a:r>
              <a:rPr lang="en-US" sz="1800" dirty="0" smtClean="0"/>
              <a:t>(10</a:t>
            </a:r>
            <a:r>
              <a:rPr lang="en-US" sz="1800" baseline="30000" dirty="0" smtClean="0"/>
              <a:t>14</a:t>
            </a:r>
            <a:r>
              <a:rPr lang="en-US" sz="1800" dirty="0" smtClean="0"/>
              <a:t> photons at ~3.5 </a:t>
            </a:r>
            <a:r>
              <a:rPr lang="en-US" sz="1800" dirty="0" err="1" smtClean="0"/>
              <a:t>keV</a:t>
            </a:r>
            <a:r>
              <a:rPr lang="en-US" sz="1800" dirty="0" smtClean="0"/>
              <a:t> is ~ 60 </a:t>
            </a:r>
            <a:r>
              <a:rPr lang="en-US" sz="1800" dirty="0" err="1" smtClean="0"/>
              <a:t>mJ</a:t>
            </a:r>
            <a:r>
              <a:rPr lang="en-US" sz="1800" dirty="0"/>
              <a:t> </a:t>
            </a:r>
            <a:r>
              <a:rPr lang="en-US" sz="1800" dirty="0" smtClean="0"/>
              <a:t>and in 10 </a:t>
            </a:r>
            <a:r>
              <a:rPr lang="en-US" sz="1800" dirty="0" err="1" smtClean="0"/>
              <a:t>fs</a:t>
            </a:r>
            <a:r>
              <a:rPr lang="en-US" sz="1800" dirty="0" smtClean="0"/>
              <a:t> ~ 6 TW) </a:t>
            </a:r>
            <a:endParaRPr lang="en-US" sz="1800" dirty="0"/>
          </a:p>
          <a:p>
            <a:pPr>
              <a:defRPr/>
            </a:pPr>
            <a:endParaRPr lang="en-US" sz="1800" dirty="0" smtClean="0"/>
          </a:p>
          <a:p>
            <a:pPr>
              <a:defRPr/>
            </a:pPr>
            <a:endParaRPr lang="en-US" sz="1800" dirty="0" smtClean="0"/>
          </a:p>
          <a:p>
            <a:pPr>
              <a:defRPr/>
            </a:pPr>
            <a:r>
              <a:rPr lang="en-US" sz="1800" dirty="0" smtClean="0"/>
              <a:t>1 TW at 3 </a:t>
            </a:r>
            <a:r>
              <a:rPr lang="en-US" sz="1800" dirty="0" err="1" smtClean="0"/>
              <a:t>keV</a:t>
            </a:r>
            <a:r>
              <a:rPr lang="en-US" sz="1800" dirty="0" smtClean="0"/>
              <a:t> gives the same signal per Shannon pixel as ~ 20 TW  at 8 </a:t>
            </a:r>
            <a:r>
              <a:rPr lang="en-US" sz="1800" dirty="0" err="1" smtClean="0"/>
              <a:t>keV</a:t>
            </a:r>
            <a:endParaRPr lang="en-US" sz="1800" dirty="0" smtClean="0"/>
          </a:p>
          <a:p>
            <a:pPr>
              <a:defRPr/>
            </a:pPr>
            <a:r>
              <a:rPr lang="en-US" sz="1800" dirty="0" smtClean="0"/>
              <a:t>(assuming fixed pulse duration)</a:t>
            </a:r>
            <a:endParaRPr lang="en-US" sz="1800" dirty="0"/>
          </a:p>
          <a:p>
            <a:pPr>
              <a:defRPr/>
            </a:pPr>
            <a:endParaRPr lang="en-US" sz="1800" dirty="0"/>
          </a:p>
          <a:p>
            <a:pPr>
              <a:defRPr/>
            </a:pPr>
            <a:endParaRPr lang="en-US" sz="1800" dirty="0"/>
          </a:p>
          <a:p>
            <a:pPr>
              <a:defRPr/>
            </a:pPr>
            <a:endParaRPr lang="en-US" sz="1800" dirty="0"/>
          </a:p>
        </p:txBody>
      </p:sp>
    </p:spTree>
    <p:extLst>
      <p:ext uri="{BB962C8B-B14F-4D97-AF65-F5344CB8AC3E}">
        <p14:creationId xmlns:p14="http://schemas.microsoft.com/office/powerpoint/2010/main" val="1508353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Optimized European XFEL configuration: 3</a:t>
            </a:r>
            <a:r>
              <a:rPr lang="en-US" baseline="30000" dirty="0" smtClean="0"/>
              <a:t>rd</a:t>
            </a:r>
            <a:r>
              <a:rPr lang="en-US" dirty="0" smtClean="0"/>
              <a:t> variant</a:t>
            </a:r>
            <a:endParaRPr lang="de-DE" dirty="0"/>
          </a:p>
        </p:txBody>
      </p:sp>
      <p:sp>
        <p:nvSpPr>
          <p:cNvPr id="4" name="Line 2"/>
          <p:cNvSpPr>
            <a:spLocks noChangeShapeType="1"/>
          </p:cNvSpPr>
          <p:nvPr/>
        </p:nvSpPr>
        <p:spPr bwMode="auto">
          <a:xfrm>
            <a:off x="5302250" y="3527425"/>
            <a:ext cx="2763837" cy="3175"/>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 name="Freeform 3"/>
          <p:cNvSpPr>
            <a:spLocks/>
          </p:cNvSpPr>
          <p:nvPr/>
        </p:nvSpPr>
        <p:spPr bwMode="auto">
          <a:xfrm>
            <a:off x="552450" y="2298700"/>
            <a:ext cx="7556500" cy="1844675"/>
          </a:xfrm>
          <a:custGeom>
            <a:avLst/>
            <a:gdLst>
              <a:gd name="T0" fmla="*/ 0 w 4760"/>
              <a:gd name="T1" fmla="*/ 1162 h 1162"/>
              <a:gd name="T2" fmla="*/ 333 w 4760"/>
              <a:gd name="T3" fmla="*/ 1162 h 1162"/>
              <a:gd name="T4" fmla="*/ 4760 w 4760"/>
              <a:gd name="T5" fmla="*/ 0 h 1162"/>
            </a:gdLst>
            <a:ahLst/>
            <a:cxnLst>
              <a:cxn ang="0">
                <a:pos x="T0" y="T1"/>
              </a:cxn>
              <a:cxn ang="0">
                <a:pos x="T2" y="T3"/>
              </a:cxn>
              <a:cxn ang="0">
                <a:pos x="T4" y="T5"/>
              </a:cxn>
            </a:cxnLst>
            <a:rect l="0" t="0" r="r" b="b"/>
            <a:pathLst>
              <a:path w="4760" h="1162">
                <a:moveTo>
                  <a:pt x="0" y="1162"/>
                </a:moveTo>
                <a:lnTo>
                  <a:pt x="333" y="1162"/>
                </a:lnTo>
                <a:lnTo>
                  <a:pt x="4760" y="0"/>
                </a:lnTo>
              </a:path>
            </a:pathLst>
          </a:custGeom>
          <a:noFill/>
          <a:ln w="76200" cap="flat" cmpd="sng">
            <a:solidFill>
              <a:srgbClr val="FD930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Wingdings" charset="2"/>
              <a:buChar char="n"/>
              <a:defRPr/>
            </a:pPr>
            <a:endParaRPr lang="de-DE"/>
          </a:p>
        </p:txBody>
      </p:sp>
      <p:sp>
        <p:nvSpPr>
          <p:cNvPr id="6" name="Freeform 4"/>
          <p:cNvSpPr>
            <a:spLocks/>
          </p:cNvSpPr>
          <p:nvPr/>
        </p:nvSpPr>
        <p:spPr bwMode="auto">
          <a:xfrm>
            <a:off x="573087" y="4148138"/>
            <a:ext cx="7580313" cy="628650"/>
          </a:xfrm>
          <a:custGeom>
            <a:avLst/>
            <a:gdLst>
              <a:gd name="T0" fmla="*/ 0 w 4775"/>
              <a:gd name="T1" fmla="*/ 0 h 396"/>
              <a:gd name="T2" fmla="*/ 3312 w 4775"/>
              <a:gd name="T3" fmla="*/ 0 h 396"/>
              <a:gd name="T4" fmla="*/ 4775 w 4775"/>
              <a:gd name="T5" fmla="*/ 396 h 396"/>
              <a:gd name="connsiteX0" fmla="*/ 0 w 10000"/>
              <a:gd name="connsiteY0" fmla="*/ 0 h 10000"/>
              <a:gd name="connsiteX1" fmla="*/ 6324 w 10000"/>
              <a:gd name="connsiteY1" fmla="*/ 217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0"/>
                </a:moveTo>
                <a:lnTo>
                  <a:pt x="6324" y="217"/>
                </a:lnTo>
                <a:cubicBezTo>
                  <a:pt x="7345" y="3550"/>
                  <a:pt x="8979" y="6667"/>
                  <a:pt x="10000" y="10000"/>
                </a:cubicBezTo>
              </a:path>
            </a:pathLst>
          </a:custGeom>
          <a:noFill/>
          <a:ln w="76200" cap="flat"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Wingdings" charset="2"/>
              <a:buChar char="n"/>
              <a:defRPr/>
            </a:pPr>
            <a:endParaRPr lang="de-DE"/>
          </a:p>
        </p:txBody>
      </p:sp>
      <p:sp>
        <p:nvSpPr>
          <p:cNvPr id="7" name="Freeform 5"/>
          <p:cNvSpPr>
            <a:spLocks/>
          </p:cNvSpPr>
          <p:nvPr/>
        </p:nvSpPr>
        <p:spPr bwMode="auto">
          <a:xfrm>
            <a:off x="558800" y="2938463"/>
            <a:ext cx="7507287" cy="1198562"/>
          </a:xfrm>
          <a:custGeom>
            <a:avLst/>
            <a:gdLst>
              <a:gd name="T0" fmla="*/ 0 w 4742"/>
              <a:gd name="T1" fmla="*/ 770 h 770"/>
              <a:gd name="T2" fmla="*/ 349 w 4742"/>
              <a:gd name="T3" fmla="*/ 770 h 770"/>
              <a:gd name="T4" fmla="*/ 1811 w 4742"/>
              <a:gd name="T5" fmla="*/ 378 h 770"/>
              <a:gd name="T6" fmla="*/ 3331 w 4742"/>
              <a:gd name="T7" fmla="*/ 378 h 770"/>
              <a:gd name="T8" fmla="*/ 4742 w 4742"/>
              <a:gd name="T9" fmla="*/ 0 h 770"/>
              <a:gd name="connsiteX0" fmla="*/ 0 w 10000"/>
              <a:gd name="connsiteY0" fmla="*/ 10000 h 10000"/>
              <a:gd name="connsiteX1" fmla="*/ 736 w 10000"/>
              <a:gd name="connsiteY1" fmla="*/ 10000 h 10000"/>
              <a:gd name="connsiteX2" fmla="*/ 3819 w 10000"/>
              <a:gd name="connsiteY2" fmla="*/ 4909 h 10000"/>
              <a:gd name="connsiteX3" fmla="*/ 6079 w 10000"/>
              <a:gd name="connsiteY3" fmla="*/ 4909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736" y="10000"/>
                </a:lnTo>
                <a:lnTo>
                  <a:pt x="3819" y="4909"/>
                </a:lnTo>
                <a:lnTo>
                  <a:pt x="6079" y="4909"/>
                </a:lnTo>
                <a:cubicBezTo>
                  <a:pt x="7071" y="3273"/>
                  <a:pt x="9008" y="1636"/>
                  <a:pt x="10000" y="0"/>
                </a:cubicBezTo>
              </a:path>
            </a:pathLst>
          </a:custGeom>
          <a:noFill/>
          <a:ln w="76200" cap="flat"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Wingdings" charset="2"/>
              <a:buChar char="n"/>
              <a:defRPr/>
            </a:pPr>
            <a:endParaRPr lang="de-DE"/>
          </a:p>
        </p:txBody>
      </p:sp>
      <p:grpSp>
        <p:nvGrpSpPr>
          <p:cNvPr id="8" name="Group 6"/>
          <p:cNvGrpSpPr>
            <a:grpSpLocks/>
          </p:cNvGrpSpPr>
          <p:nvPr/>
        </p:nvGrpSpPr>
        <p:grpSpPr bwMode="auto">
          <a:xfrm>
            <a:off x="3462337" y="4120356"/>
            <a:ext cx="1028700" cy="90488"/>
            <a:chOff x="2217" y="3874"/>
            <a:chExt cx="648" cy="74"/>
          </a:xfrm>
        </p:grpSpPr>
        <p:sp>
          <p:nvSpPr>
            <p:cNvPr id="9" name="Rectangle 7"/>
            <p:cNvSpPr>
              <a:spLocks noChangeArrowheads="1"/>
            </p:cNvSpPr>
            <p:nvPr/>
          </p:nvSpPr>
          <p:spPr bwMode="auto">
            <a:xfrm>
              <a:off x="2217" y="3874"/>
              <a:ext cx="648" cy="73"/>
            </a:xfrm>
            <a:prstGeom prst="rect">
              <a:avLst/>
            </a:prstGeom>
            <a:solidFill>
              <a:schemeClr val="bg1"/>
            </a:solidFill>
            <a:ln w="19050">
              <a:solidFill>
                <a:srgbClr val="00206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 name="Line 8"/>
            <p:cNvSpPr>
              <a:spLocks noChangeShapeType="1"/>
            </p:cNvSpPr>
            <p:nvPr/>
          </p:nvSpPr>
          <p:spPr bwMode="auto">
            <a:xfrm>
              <a:off x="223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 name="Line 9"/>
            <p:cNvSpPr>
              <a:spLocks noChangeShapeType="1"/>
            </p:cNvSpPr>
            <p:nvPr/>
          </p:nvSpPr>
          <p:spPr bwMode="auto">
            <a:xfrm>
              <a:off x="226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 name="Line 10"/>
            <p:cNvSpPr>
              <a:spLocks noChangeShapeType="1"/>
            </p:cNvSpPr>
            <p:nvPr/>
          </p:nvSpPr>
          <p:spPr bwMode="auto">
            <a:xfrm>
              <a:off x="229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3" name="Line 11"/>
            <p:cNvSpPr>
              <a:spLocks noChangeShapeType="1"/>
            </p:cNvSpPr>
            <p:nvPr/>
          </p:nvSpPr>
          <p:spPr bwMode="auto">
            <a:xfrm>
              <a:off x="232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 name="Line 12"/>
            <p:cNvSpPr>
              <a:spLocks noChangeShapeType="1"/>
            </p:cNvSpPr>
            <p:nvPr/>
          </p:nvSpPr>
          <p:spPr bwMode="auto">
            <a:xfrm>
              <a:off x="235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5" name="Line 13"/>
            <p:cNvSpPr>
              <a:spLocks noChangeShapeType="1"/>
            </p:cNvSpPr>
            <p:nvPr/>
          </p:nvSpPr>
          <p:spPr bwMode="auto">
            <a:xfrm>
              <a:off x="238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6" name="Line 14"/>
            <p:cNvSpPr>
              <a:spLocks noChangeShapeType="1"/>
            </p:cNvSpPr>
            <p:nvPr/>
          </p:nvSpPr>
          <p:spPr bwMode="auto">
            <a:xfrm>
              <a:off x="241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 name="Line 15"/>
            <p:cNvSpPr>
              <a:spLocks noChangeShapeType="1"/>
            </p:cNvSpPr>
            <p:nvPr/>
          </p:nvSpPr>
          <p:spPr bwMode="auto">
            <a:xfrm>
              <a:off x="244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8" name="Line 16"/>
            <p:cNvSpPr>
              <a:spLocks noChangeShapeType="1"/>
            </p:cNvSpPr>
            <p:nvPr/>
          </p:nvSpPr>
          <p:spPr bwMode="auto">
            <a:xfrm>
              <a:off x="247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 name="Line 17"/>
            <p:cNvSpPr>
              <a:spLocks noChangeShapeType="1"/>
            </p:cNvSpPr>
            <p:nvPr/>
          </p:nvSpPr>
          <p:spPr bwMode="auto">
            <a:xfrm>
              <a:off x="250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 name="Line 18"/>
            <p:cNvSpPr>
              <a:spLocks noChangeShapeType="1"/>
            </p:cNvSpPr>
            <p:nvPr/>
          </p:nvSpPr>
          <p:spPr bwMode="auto">
            <a:xfrm>
              <a:off x="253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 name="Line 19"/>
            <p:cNvSpPr>
              <a:spLocks noChangeShapeType="1"/>
            </p:cNvSpPr>
            <p:nvPr/>
          </p:nvSpPr>
          <p:spPr bwMode="auto">
            <a:xfrm>
              <a:off x="256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2" name="Line 20"/>
            <p:cNvSpPr>
              <a:spLocks noChangeShapeType="1"/>
            </p:cNvSpPr>
            <p:nvPr/>
          </p:nvSpPr>
          <p:spPr bwMode="auto">
            <a:xfrm>
              <a:off x="259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 name="Line 21"/>
            <p:cNvSpPr>
              <a:spLocks noChangeShapeType="1"/>
            </p:cNvSpPr>
            <p:nvPr/>
          </p:nvSpPr>
          <p:spPr bwMode="auto">
            <a:xfrm>
              <a:off x="262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4" name="Line 22"/>
            <p:cNvSpPr>
              <a:spLocks noChangeShapeType="1"/>
            </p:cNvSpPr>
            <p:nvPr/>
          </p:nvSpPr>
          <p:spPr bwMode="auto">
            <a:xfrm>
              <a:off x="265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5" name="Line 23"/>
            <p:cNvSpPr>
              <a:spLocks noChangeShapeType="1"/>
            </p:cNvSpPr>
            <p:nvPr/>
          </p:nvSpPr>
          <p:spPr bwMode="auto">
            <a:xfrm>
              <a:off x="268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6" name="Line 24"/>
            <p:cNvSpPr>
              <a:spLocks noChangeShapeType="1"/>
            </p:cNvSpPr>
            <p:nvPr/>
          </p:nvSpPr>
          <p:spPr bwMode="auto">
            <a:xfrm>
              <a:off x="271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7" name="Line 25"/>
            <p:cNvSpPr>
              <a:spLocks noChangeShapeType="1"/>
            </p:cNvSpPr>
            <p:nvPr/>
          </p:nvSpPr>
          <p:spPr bwMode="auto">
            <a:xfrm>
              <a:off x="274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8" name="Line 26"/>
            <p:cNvSpPr>
              <a:spLocks noChangeShapeType="1"/>
            </p:cNvSpPr>
            <p:nvPr/>
          </p:nvSpPr>
          <p:spPr bwMode="auto">
            <a:xfrm>
              <a:off x="277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9" name="Line 27"/>
            <p:cNvSpPr>
              <a:spLocks noChangeShapeType="1"/>
            </p:cNvSpPr>
            <p:nvPr/>
          </p:nvSpPr>
          <p:spPr bwMode="auto">
            <a:xfrm>
              <a:off x="280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 name="Line 28"/>
            <p:cNvSpPr>
              <a:spLocks noChangeShapeType="1"/>
            </p:cNvSpPr>
            <p:nvPr/>
          </p:nvSpPr>
          <p:spPr bwMode="auto">
            <a:xfrm>
              <a:off x="2839" y="3878"/>
              <a:ext cx="0" cy="7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31" name="Line 29"/>
          <p:cNvSpPr>
            <a:spLocks noChangeShapeType="1"/>
          </p:cNvSpPr>
          <p:nvPr/>
        </p:nvSpPr>
        <p:spPr bwMode="auto">
          <a:xfrm flipV="1">
            <a:off x="4495800" y="4146550"/>
            <a:ext cx="3619500" cy="14288"/>
          </a:xfrm>
          <a:prstGeom prst="line">
            <a:avLst/>
          </a:prstGeom>
          <a:noFill/>
          <a:ln w="76200">
            <a:solidFill>
              <a:srgbClr val="FD930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2" name="Line 30"/>
          <p:cNvSpPr>
            <a:spLocks noChangeShapeType="1"/>
          </p:cNvSpPr>
          <p:nvPr/>
        </p:nvSpPr>
        <p:spPr bwMode="auto">
          <a:xfrm flipV="1">
            <a:off x="7131050" y="4533900"/>
            <a:ext cx="677862" cy="3175"/>
          </a:xfrm>
          <a:prstGeom prst="line">
            <a:avLst/>
          </a:prstGeom>
          <a:noFill/>
          <a:ln w="762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nvGrpSpPr>
          <p:cNvPr id="33" name="Group 31"/>
          <p:cNvGrpSpPr>
            <a:grpSpLocks/>
          </p:cNvGrpSpPr>
          <p:nvPr/>
        </p:nvGrpSpPr>
        <p:grpSpPr bwMode="auto">
          <a:xfrm rot="-897601">
            <a:off x="2010060" y="3697544"/>
            <a:ext cx="1169987" cy="90487"/>
            <a:chOff x="2621" y="1728"/>
            <a:chExt cx="737" cy="57"/>
          </a:xfrm>
        </p:grpSpPr>
        <p:sp>
          <p:nvSpPr>
            <p:cNvPr id="34" name="Rectangle 32"/>
            <p:cNvSpPr>
              <a:spLocks noChangeArrowheads="1"/>
            </p:cNvSpPr>
            <p:nvPr/>
          </p:nvSpPr>
          <p:spPr bwMode="auto">
            <a:xfrm>
              <a:off x="2621" y="1728"/>
              <a:ext cx="737" cy="56"/>
            </a:xfrm>
            <a:prstGeom prst="rect">
              <a:avLst/>
            </a:prstGeom>
            <a:solidFill>
              <a:schemeClr val="bg1"/>
            </a:solidFill>
            <a:ln w="19050">
              <a:solidFill>
                <a:srgbClr val="00206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5" name="Line 33"/>
            <p:cNvSpPr>
              <a:spLocks noChangeShapeType="1"/>
            </p:cNvSpPr>
            <p:nvPr/>
          </p:nvSpPr>
          <p:spPr bwMode="auto">
            <a:xfrm>
              <a:off x="264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6" name="Line 34"/>
            <p:cNvSpPr>
              <a:spLocks noChangeShapeType="1"/>
            </p:cNvSpPr>
            <p:nvPr/>
          </p:nvSpPr>
          <p:spPr bwMode="auto">
            <a:xfrm>
              <a:off x="267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7" name="Line 35"/>
            <p:cNvSpPr>
              <a:spLocks noChangeShapeType="1"/>
            </p:cNvSpPr>
            <p:nvPr/>
          </p:nvSpPr>
          <p:spPr bwMode="auto">
            <a:xfrm>
              <a:off x="270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8" name="Line 36"/>
            <p:cNvSpPr>
              <a:spLocks noChangeShapeType="1"/>
            </p:cNvSpPr>
            <p:nvPr/>
          </p:nvSpPr>
          <p:spPr bwMode="auto">
            <a:xfrm>
              <a:off x="273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9" name="Line 37"/>
            <p:cNvSpPr>
              <a:spLocks noChangeShapeType="1"/>
            </p:cNvSpPr>
            <p:nvPr/>
          </p:nvSpPr>
          <p:spPr bwMode="auto">
            <a:xfrm>
              <a:off x="276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0" name="Line 38"/>
            <p:cNvSpPr>
              <a:spLocks noChangeShapeType="1"/>
            </p:cNvSpPr>
            <p:nvPr/>
          </p:nvSpPr>
          <p:spPr bwMode="auto">
            <a:xfrm>
              <a:off x="279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1" name="Line 39"/>
            <p:cNvSpPr>
              <a:spLocks noChangeShapeType="1"/>
            </p:cNvSpPr>
            <p:nvPr/>
          </p:nvSpPr>
          <p:spPr bwMode="auto">
            <a:xfrm>
              <a:off x="282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2" name="Line 40"/>
            <p:cNvSpPr>
              <a:spLocks noChangeShapeType="1"/>
            </p:cNvSpPr>
            <p:nvPr/>
          </p:nvSpPr>
          <p:spPr bwMode="auto">
            <a:xfrm>
              <a:off x="285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3" name="Line 41"/>
            <p:cNvSpPr>
              <a:spLocks noChangeShapeType="1"/>
            </p:cNvSpPr>
            <p:nvPr/>
          </p:nvSpPr>
          <p:spPr bwMode="auto">
            <a:xfrm>
              <a:off x="288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 name="Line 42"/>
            <p:cNvSpPr>
              <a:spLocks noChangeShapeType="1"/>
            </p:cNvSpPr>
            <p:nvPr/>
          </p:nvSpPr>
          <p:spPr bwMode="auto">
            <a:xfrm>
              <a:off x="291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5" name="Line 43"/>
            <p:cNvSpPr>
              <a:spLocks noChangeShapeType="1"/>
            </p:cNvSpPr>
            <p:nvPr/>
          </p:nvSpPr>
          <p:spPr bwMode="auto">
            <a:xfrm>
              <a:off x="294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6" name="Line 44"/>
            <p:cNvSpPr>
              <a:spLocks noChangeShapeType="1"/>
            </p:cNvSpPr>
            <p:nvPr/>
          </p:nvSpPr>
          <p:spPr bwMode="auto">
            <a:xfrm>
              <a:off x="297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 name="Line 45"/>
            <p:cNvSpPr>
              <a:spLocks noChangeShapeType="1"/>
            </p:cNvSpPr>
            <p:nvPr/>
          </p:nvSpPr>
          <p:spPr bwMode="auto">
            <a:xfrm>
              <a:off x="300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8" name="Line 46"/>
            <p:cNvSpPr>
              <a:spLocks noChangeShapeType="1"/>
            </p:cNvSpPr>
            <p:nvPr/>
          </p:nvSpPr>
          <p:spPr bwMode="auto">
            <a:xfrm>
              <a:off x="303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9" name="Line 47"/>
            <p:cNvSpPr>
              <a:spLocks noChangeShapeType="1"/>
            </p:cNvSpPr>
            <p:nvPr/>
          </p:nvSpPr>
          <p:spPr bwMode="auto">
            <a:xfrm>
              <a:off x="306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0" name="Line 48"/>
            <p:cNvSpPr>
              <a:spLocks noChangeShapeType="1"/>
            </p:cNvSpPr>
            <p:nvPr/>
          </p:nvSpPr>
          <p:spPr bwMode="auto">
            <a:xfrm>
              <a:off x="309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 name="Line 49"/>
            <p:cNvSpPr>
              <a:spLocks noChangeShapeType="1"/>
            </p:cNvSpPr>
            <p:nvPr/>
          </p:nvSpPr>
          <p:spPr bwMode="auto">
            <a:xfrm>
              <a:off x="312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2" name="Line 50"/>
            <p:cNvSpPr>
              <a:spLocks noChangeShapeType="1"/>
            </p:cNvSpPr>
            <p:nvPr/>
          </p:nvSpPr>
          <p:spPr bwMode="auto">
            <a:xfrm>
              <a:off x="315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3" name="Line 51"/>
            <p:cNvSpPr>
              <a:spLocks noChangeShapeType="1"/>
            </p:cNvSpPr>
            <p:nvPr/>
          </p:nvSpPr>
          <p:spPr bwMode="auto">
            <a:xfrm>
              <a:off x="318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4" name="Line 52"/>
            <p:cNvSpPr>
              <a:spLocks noChangeShapeType="1"/>
            </p:cNvSpPr>
            <p:nvPr/>
          </p:nvSpPr>
          <p:spPr bwMode="auto">
            <a:xfrm>
              <a:off x="321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5" name="Line 53"/>
            <p:cNvSpPr>
              <a:spLocks noChangeShapeType="1"/>
            </p:cNvSpPr>
            <p:nvPr/>
          </p:nvSpPr>
          <p:spPr bwMode="auto">
            <a:xfrm>
              <a:off x="324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6" name="Line 54"/>
            <p:cNvSpPr>
              <a:spLocks noChangeShapeType="1"/>
            </p:cNvSpPr>
            <p:nvPr/>
          </p:nvSpPr>
          <p:spPr bwMode="auto">
            <a:xfrm>
              <a:off x="327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7" name="Line 55"/>
            <p:cNvSpPr>
              <a:spLocks noChangeShapeType="1"/>
            </p:cNvSpPr>
            <p:nvPr/>
          </p:nvSpPr>
          <p:spPr bwMode="auto">
            <a:xfrm>
              <a:off x="330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8" name="Line 56"/>
            <p:cNvSpPr>
              <a:spLocks noChangeShapeType="1"/>
            </p:cNvSpPr>
            <p:nvPr/>
          </p:nvSpPr>
          <p:spPr bwMode="auto">
            <a:xfrm>
              <a:off x="3337" y="1731"/>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59" name="Rectangle 57"/>
          <p:cNvSpPr>
            <a:spLocks noChangeArrowheads="1"/>
          </p:cNvSpPr>
          <p:nvPr/>
        </p:nvSpPr>
        <p:spPr bwMode="auto">
          <a:xfrm>
            <a:off x="65088" y="1087438"/>
            <a:ext cx="6372225" cy="49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2600">
                <a:solidFill>
                  <a:srgbClr val="000080"/>
                </a:solidFill>
                <a:latin typeface="Helvetica" charset="0"/>
              </a:rPr>
              <a:t>XFEL Photon Beam Transport Systems</a:t>
            </a:r>
          </a:p>
        </p:txBody>
      </p:sp>
      <p:sp>
        <p:nvSpPr>
          <p:cNvPr id="60" name="Rectangle 58"/>
          <p:cNvSpPr>
            <a:spLocks noChangeArrowheads="1"/>
          </p:cNvSpPr>
          <p:nvPr/>
        </p:nvSpPr>
        <p:spPr bwMode="auto">
          <a:xfrm>
            <a:off x="3419475" y="4440238"/>
            <a:ext cx="99695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800" dirty="0">
                <a:solidFill>
                  <a:srgbClr val="002060"/>
                </a:solidFill>
                <a:latin typeface="Helvetica" charset="0"/>
              </a:rPr>
              <a:t>SASE 1</a:t>
            </a:r>
          </a:p>
        </p:txBody>
      </p:sp>
      <p:sp>
        <p:nvSpPr>
          <p:cNvPr id="61" name="Rectangle 59"/>
          <p:cNvSpPr>
            <a:spLocks noChangeArrowheads="1"/>
          </p:cNvSpPr>
          <p:nvPr/>
        </p:nvSpPr>
        <p:spPr bwMode="auto">
          <a:xfrm>
            <a:off x="1695450" y="3257550"/>
            <a:ext cx="9969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None/>
            </a:pPr>
            <a:r>
              <a:rPr lang="en-US" sz="1800">
                <a:solidFill>
                  <a:srgbClr val="002060"/>
                </a:solidFill>
                <a:latin typeface="Helvetica" charset="0"/>
              </a:rPr>
              <a:t>SASE 2</a:t>
            </a:r>
          </a:p>
        </p:txBody>
      </p:sp>
      <p:sp>
        <p:nvSpPr>
          <p:cNvPr id="62" name="Rectangle 60"/>
          <p:cNvSpPr>
            <a:spLocks noChangeArrowheads="1"/>
          </p:cNvSpPr>
          <p:nvPr/>
        </p:nvSpPr>
        <p:spPr bwMode="auto">
          <a:xfrm>
            <a:off x="5786437" y="4440238"/>
            <a:ext cx="99695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800">
                <a:solidFill>
                  <a:srgbClr val="002060"/>
                </a:solidFill>
                <a:latin typeface="Helvetica" charset="0"/>
              </a:rPr>
              <a:t>SASE 3</a:t>
            </a:r>
          </a:p>
        </p:txBody>
      </p:sp>
      <p:sp>
        <p:nvSpPr>
          <p:cNvPr id="63" name="Oval 61"/>
          <p:cNvSpPr>
            <a:spLocks noChangeArrowheads="1"/>
          </p:cNvSpPr>
          <p:nvPr/>
        </p:nvSpPr>
        <p:spPr bwMode="auto">
          <a:xfrm>
            <a:off x="5054600" y="3433763"/>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64" name="Oval 62"/>
          <p:cNvSpPr>
            <a:spLocks noChangeArrowheads="1"/>
          </p:cNvSpPr>
          <p:nvPr/>
        </p:nvSpPr>
        <p:spPr bwMode="auto">
          <a:xfrm>
            <a:off x="1090612" y="4067175"/>
            <a:ext cx="152400" cy="152400"/>
          </a:xfrm>
          <a:prstGeom prst="ellipse">
            <a:avLst/>
          </a:prstGeom>
          <a:solidFill>
            <a:srgbClr val="FF00FF"/>
          </a:solidFill>
          <a:ln w="28575">
            <a:solidFill>
              <a:schemeClr val="bg1"/>
            </a:solidFill>
            <a:round/>
            <a:headEnd/>
            <a:tailEnd/>
          </a:ln>
        </p:spPr>
        <p:txBody>
          <a:bodyPr wrap="none" anchor="ctr"/>
          <a:lstStyle/>
          <a:p>
            <a:endParaRPr lang="de-DE"/>
          </a:p>
        </p:txBody>
      </p:sp>
      <p:sp>
        <p:nvSpPr>
          <p:cNvPr id="65" name="Oval 63"/>
          <p:cNvSpPr>
            <a:spLocks noChangeArrowheads="1"/>
          </p:cNvSpPr>
          <p:nvPr/>
        </p:nvSpPr>
        <p:spPr bwMode="auto">
          <a:xfrm>
            <a:off x="1098550" y="5360988"/>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66" name="Oval 64"/>
          <p:cNvSpPr>
            <a:spLocks noChangeArrowheads="1"/>
          </p:cNvSpPr>
          <p:nvPr/>
        </p:nvSpPr>
        <p:spPr bwMode="auto">
          <a:xfrm>
            <a:off x="5302250" y="4076700"/>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67" name="Oval 65"/>
          <p:cNvSpPr>
            <a:spLocks noChangeArrowheads="1"/>
          </p:cNvSpPr>
          <p:nvPr/>
        </p:nvSpPr>
        <p:spPr bwMode="auto">
          <a:xfrm>
            <a:off x="3367087" y="3457575"/>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68" name="Text Box 66"/>
          <p:cNvSpPr txBox="1">
            <a:spLocks noChangeArrowheads="1"/>
          </p:cNvSpPr>
          <p:nvPr/>
        </p:nvSpPr>
        <p:spPr bwMode="auto">
          <a:xfrm>
            <a:off x="5429250" y="2563813"/>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chemeClr val="accent2"/>
                </a:solidFill>
                <a:latin typeface="Helvetica" charset="0"/>
              </a:rPr>
              <a:t>XTD6</a:t>
            </a:r>
          </a:p>
        </p:txBody>
      </p:sp>
      <p:sp>
        <p:nvSpPr>
          <p:cNvPr id="69" name="Text Box 67"/>
          <p:cNvSpPr txBox="1">
            <a:spLocks noChangeArrowheads="1"/>
          </p:cNvSpPr>
          <p:nvPr/>
        </p:nvSpPr>
        <p:spPr bwMode="auto">
          <a:xfrm>
            <a:off x="6191250" y="3829050"/>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chemeClr val="accent2"/>
                </a:solidFill>
                <a:latin typeface="Helvetica" charset="0"/>
              </a:rPr>
              <a:t>XTD9</a:t>
            </a:r>
          </a:p>
        </p:txBody>
      </p:sp>
      <p:sp>
        <p:nvSpPr>
          <p:cNvPr id="71" name="Rectangle 69"/>
          <p:cNvSpPr>
            <a:spLocks noChangeArrowheads="1"/>
          </p:cNvSpPr>
          <p:nvPr/>
        </p:nvSpPr>
        <p:spPr bwMode="auto">
          <a:xfrm>
            <a:off x="552450" y="3752596"/>
            <a:ext cx="381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72" name="Oval 70"/>
          <p:cNvSpPr>
            <a:spLocks noChangeArrowheads="1"/>
          </p:cNvSpPr>
          <p:nvPr/>
        </p:nvSpPr>
        <p:spPr bwMode="auto">
          <a:xfrm>
            <a:off x="1098550" y="5056188"/>
            <a:ext cx="152400" cy="152400"/>
          </a:xfrm>
          <a:prstGeom prst="ellipse">
            <a:avLst/>
          </a:prstGeom>
          <a:solidFill>
            <a:srgbClr val="FF00FF"/>
          </a:solidFill>
          <a:ln w="28575">
            <a:solidFill>
              <a:schemeClr val="bg1"/>
            </a:solidFill>
            <a:round/>
            <a:headEnd/>
            <a:tailEnd/>
          </a:ln>
        </p:spPr>
        <p:txBody>
          <a:bodyPr wrap="none" anchor="ctr"/>
          <a:lstStyle/>
          <a:p>
            <a:endParaRPr lang="de-DE"/>
          </a:p>
        </p:txBody>
      </p:sp>
      <p:sp>
        <p:nvSpPr>
          <p:cNvPr id="73" name="Rectangle 71"/>
          <p:cNvSpPr>
            <a:spLocks noChangeArrowheads="1"/>
          </p:cNvSpPr>
          <p:nvPr/>
        </p:nvSpPr>
        <p:spPr bwMode="auto">
          <a:xfrm>
            <a:off x="1250950" y="4965700"/>
            <a:ext cx="1703387" cy="33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Electron switch</a:t>
            </a:r>
          </a:p>
        </p:txBody>
      </p:sp>
      <p:sp>
        <p:nvSpPr>
          <p:cNvPr id="74" name="Rectangle 72"/>
          <p:cNvSpPr>
            <a:spLocks noChangeArrowheads="1"/>
          </p:cNvSpPr>
          <p:nvPr/>
        </p:nvSpPr>
        <p:spPr bwMode="auto">
          <a:xfrm>
            <a:off x="1250950" y="5272088"/>
            <a:ext cx="1552575" cy="33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Electron bend</a:t>
            </a:r>
          </a:p>
        </p:txBody>
      </p:sp>
      <p:grpSp>
        <p:nvGrpSpPr>
          <p:cNvPr id="75" name="Group 73"/>
          <p:cNvGrpSpPr>
            <a:grpSpLocks/>
          </p:cNvGrpSpPr>
          <p:nvPr/>
        </p:nvGrpSpPr>
        <p:grpSpPr bwMode="auto">
          <a:xfrm rot="685013">
            <a:off x="6140450" y="4378325"/>
            <a:ext cx="803275" cy="90488"/>
            <a:chOff x="2730" y="3504"/>
            <a:chExt cx="506" cy="57"/>
          </a:xfrm>
        </p:grpSpPr>
        <p:sp>
          <p:nvSpPr>
            <p:cNvPr id="76" name="Rectangle 74"/>
            <p:cNvSpPr>
              <a:spLocks noChangeArrowheads="1"/>
            </p:cNvSpPr>
            <p:nvPr/>
          </p:nvSpPr>
          <p:spPr bwMode="auto">
            <a:xfrm>
              <a:off x="2730" y="3504"/>
              <a:ext cx="506" cy="56"/>
            </a:xfrm>
            <a:prstGeom prst="rect">
              <a:avLst/>
            </a:prstGeom>
            <a:solidFill>
              <a:schemeClr val="bg1"/>
            </a:solidFill>
            <a:ln w="19050">
              <a:solidFill>
                <a:srgbClr val="00206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7" name="Line 75"/>
            <p:cNvSpPr>
              <a:spLocks noChangeShapeType="1"/>
            </p:cNvSpPr>
            <p:nvPr/>
          </p:nvSpPr>
          <p:spPr bwMode="auto">
            <a:xfrm>
              <a:off x="275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8" name="Line 76"/>
            <p:cNvSpPr>
              <a:spLocks noChangeShapeType="1"/>
            </p:cNvSpPr>
            <p:nvPr/>
          </p:nvSpPr>
          <p:spPr bwMode="auto">
            <a:xfrm>
              <a:off x="278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9" name="Line 77"/>
            <p:cNvSpPr>
              <a:spLocks noChangeShapeType="1"/>
            </p:cNvSpPr>
            <p:nvPr/>
          </p:nvSpPr>
          <p:spPr bwMode="auto">
            <a:xfrm>
              <a:off x="281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0" name="Line 78"/>
            <p:cNvSpPr>
              <a:spLocks noChangeShapeType="1"/>
            </p:cNvSpPr>
            <p:nvPr/>
          </p:nvSpPr>
          <p:spPr bwMode="auto">
            <a:xfrm>
              <a:off x="284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1" name="Line 79"/>
            <p:cNvSpPr>
              <a:spLocks noChangeShapeType="1"/>
            </p:cNvSpPr>
            <p:nvPr/>
          </p:nvSpPr>
          <p:spPr bwMode="auto">
            <a:xfrm>
              <a:off x="287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2" name="Line 80"/>
            <p:cNvSpPr>
              <a:spLocks noChangeShapeType="1"/>
            </p:cNvSpPr>
            <p:nvPr/>
          </p:nvSpPr>
          <p:spPr bwMode="auto">
            <a:xfrm>
              <a:off x="290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3" name="Line 81"/>
            <p:cNvSpPr>
              <a:spLocks noChangeShapeType="1"/>
            </p:cNvSpPr>
            <p:nvPr/>
          </p:nvSpPr>
          <p:spPr bwMode="auto">
            <a:xfrm>
              <a:off x="293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4" name="Line 82"/>
            <p:cNvSpPr>
              <a:spLocks noChangeShapeType="1"/>
            </p:cNvSpPr>
            <p:nvPr/>
          </p:nvSpPr>
          <p:spPr bwMode="auto">
            <a:xfrm>
              <a:off x="296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5" name="Line 83"/>
            <p:cNvSpPr>
              <a:spLocks noChangeShapeType="1"/>
            </p:cNvSpPr>
            <p:nvPr/>
          </p:nvSpPr>
          <p:spPr bwMode="auto">
            <a:xfrm>
              <a:off x="299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6" name="Line 84"/>
            <p:cNvSpPr>
              <a:spLocks noChangeShapeType="1"/>
            </p:cNvSpPr>
            <p:nvPr/>
          </p:nvSpPr>
          <p:spPr bwMode="auto">
            <a:xfrm>
              <a:off x="302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7" name="Line 85"/>
            <p:cNvSpPr>
              <a:spLocks noChangeShapeType="1"/>
            </p:cNvSpPr>
            <p:nvPr/>
          </p:nvSpPr>
          <p:spPr bwMode="auto">
            <a:xfrm>
              <a:off x="305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8" name="Line 86"/>
            <p:cNvSpPr>
              <a:spLocks noChangeShapeType="1"/>
            </p:cNvSpPr>
            <p:nvPr/>
          </p:nvSpPr>
          <p:spPr bwMode="auto">
            <a:xfrm>
              <a:off x="308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9" name="Line 87"/>
            <p:cNvSpPr>
              <a:spLocks noChangeShapeType="1"/>
            </p:cNvSpPr>
            <p:nvPr/>
          </p:nvSpPr>
          <p:spPr bwMode="auto">
            <a:xfrm>
              <a:off x="311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0" name="Line 88"/>
            <p:cNvSpPr>
              <a:spLocks noChangeShapeType="1"/>
            </p:cNvSpPr>
            <p:nvPr/>
          </p:nvSpPr>
          <p:spPr bwMode="auto">
            <a:xfrm>
              <a:off x="314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1" name="Line 89"/>
            <p:cNvSpPr>
              <a:spLocks noChangeShapeType="1"/>
            </p:cNvSpPr>
            <p:nvPr/>
          </p:nvSpPr>
          <p:spPr bwMode="auto">
            <a:xfrm>
              <a:off x="317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2" name="Line 90"/>
            <p:cNvSpPr>
              <a:spLocks noChangeShapeType="1"/>
            </p:cNvSpPr>
            <p:nvPr/>
          </p:nvSpPr>
          <p:spPr bwMode="auto">
            <a:xfrm>
              <a:off x="3208" y="3507"/>
              <a:ext cx="0" cy="54"/>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95" name="Text Box 93"/>
          <p:cNvSpPr txBox="1">
            <a:spLocks noChangeArrowheads="1"/>
          </p:cNvSpPr>
          <p:nvPr/>
        </p:nvSpPr>
        <p:spPr bwMode="auto">
          <a:xfrm>
            <a:off x="1133475" y="3675063"/>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rgbClr val="002060"/>
                </a:solidFill>
                <a:latin typeface="Helvetica" charset="0"/>
              </a:rPr>
              <a:t>XTD1</a:t>
            </a:r>
          </a:p>
        </p:txBody>
      </p:sp>
      <p:sp>
        <p:nvSpPr>
          <p:cNvPr id="96" name="Text Box 94"/>
          <p:cNvSpPr txBox="1">
            <a:spLocks noChangeArrowheads="1"/>
          </p:cNvSpPr>
          <p:nvPr/>
        </p:nvSpPr>
        <p:spPr bwMode="auto">
          <a:xfrm>
            <a:off x="2692400" y="3859213"/>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rgbClr val="002060"/>
                </a:solidFill>
                <a:latin typeface="Helvetica" charset="0"/>
              </a:rPr>
              <a:t>XTD2</a:t>
            </a:r>
          </a:p>
        </p:txBody>
      </p:sp>
      <p:sp>
        <p:nvSpPr>
          <p:cNvPr id="97" name="Text Box 95"/>
          <p:cNvSpPr txBox="1">
            <a:spLocks noChangeArrowheads="1"/>
          </p:cNvSpPr>
          <p:nvPr/>
        </p:nvSpPr>
        <p:spPr bwMode="auto">
          <a:xfrm>
            <a:off x="5207000" y="4303713"/>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rgbClr val="002060"/>
                </a:solidFill>
                <a:latin typeface="Helvetica" charset="0"/>
              </a:rPr>
              <a:t>XTD4</a:t>
            </a:r>
          </a:p>
        </p:txBody>
      </p:sp>
      <p:sp>
        <p:nvSpPr>
          <p:cNvPr id="98" name="Line 96"/>
          <p:cNvSpPr>
            <a:spLocks noChangeShapeType="1"/>
          </p:cNvSpPr>
          <p:nvPr/>
        </p:nvSpPr>
        <p:spPr bwMode="auto">
          <a:xfrm flipV="1">
            <a:off x="7156450" y="2938463"/>
            <a:ext cx="909637" cy="198437"/>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9" name="Line 97"/>
          <p:cNvSpPr>
            <a:spLocks noChangeShapeType="1"/>
          </p:cNvSpPr>
          <p:nvPr/>
        </p:nvSpPr>
        <p:spPr bwMode="auto">
          <a:xfrm>
            <a:off x="7134225" y="3133725"/>
            <a:ext cx="749300" cy="0"/>
          </a:xfrm>
          <a:prstGeom prst="line">
            <a:avLst/>
          </a:prstGeom>
          <a:noFill/>
          <a:ln w="762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0" name="Oval 98"/>
          <p:cNvSpPr>
            <a:spLocks noChangeArrowheads="1"/>
          </p:cNvSpPr>
          <p:nvPr/>
        </p:nvSpPr>
        <p:spPr bwMode="auto">
          <a:xfrm>
            <a:off x="7080250" y="3060700"/>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101" name="Rectangle 99"/>
          <p:cNvSpPr>
            <a:spLocks noChangeArrowheads="1"/>
          </p:cNvSpPr>
          <p:nvPr/>
        </p:nvSpPr>
        <p:spPr bwMode="auto">
          <a:xfrm>
            <a:off x="7891462" y="3040063"/>
            <a:ext cx="90488" cy="193675"/>
          </a:xfrm>
          <a:prstGeom prst="rect">
            <a:avLst/>
          </a:prstGeom>
          <a:solidFill>
            <a:schemeClr val="tx1"/>
          </a:solidFill>
          <a:ln w="9525">
            <a:solidFill>
              <a:schemeClr val="tx1"/>
            </a:solidFill>
            <a:miter lim="800000"/>
            <a:headEnd/>
            <a:tailEnd/>
          </a:ln>
        </p:spPr>
        <p:txBody>
          <a:bodyPr wrap="none" anchor="ctr"/>
          <a:lstStyle/>
          <a:p>
            <a:endParaRPr lang="de-DE"/>
          </a:p>
        </p:txBody>
      </p:sp>
      <p:sp>
        <p:nvSpPr>
          <p:cNvPr id="102" name="Rectangle 100"/>
          <p:cNvSpPr>
            <a:spLocks noChangeArrowheads="1"/>
          </p:cNvSpPr>
          <p:nvPr/>
        </p:nvSpPr>
        <p:spPr bwMode="auto">
          <a:xfrm>
            <a:off x="7808912" y="4435475"/>
            <a:ext cx="90488" cy="193675"/>
          </a:xfrm>
          <a:prstGeom prst="rect">
            <a:avLst/>
          </a:prstGeom>
          <a:solidFill>
            <a:schemeClr val="tx1"/>
          </a:solidFill>
          <a:ln w="9525">
            <a:solidFill>
              <a:schemeClr val="tx1"/>
            </a:solidFill>
            <a:miter lim="800000"/>
            <a:headEnd/>
            <a:tailEnd/>
          </a:ln>
        </p:spPr>
        <p:txBody>
          <a:bodyPr wrap="none" anchor="ctr"/>
          <a:lstStyle/>
          <a:p>
            <a:endParaRPr lang="de-DE"/>
          </a:p>
        </p:txBody>
      </p:sp>
      <p:sp>
        <p:nvSpPr>
          <p:cNvPr id="103" name="Rectangle 101"/>
          <p:cNvSpPr>
            <a:spLocks noChangeArrowheads="1"/>
          </p:cNvSpPr>
          <p:nvPr/>
        </p:nvSpPr>
        <p:spPr bwMode="auto">
          <a:xfrm>
            <a:off x="1127125" y="5665788"/>
            <a:ext cx="90487" cy="193675"/>
          </a:xfrm>
          <a:prstGeom prst="rect">
            <a:avLst/>
          </a:prstGeom>
          <a:solidFill>
            <a:schemeClr val="tx1"/>
          </a:solidFill>
          <a:ln w="9525">
            <a:solidFill>
              <a:schemeClr val="tx1"/>
            </a:solidFill>
            <a:miter lim="800000"/>
            <a:headEnd/>
            <a:tailEnd/>
          </a:ln>
        </p:spPr>
        <p:txBody>
          <a:bodyPr wrap="none" anchor="ctr"/>
          <a:lstStyle/>
          <a:p>
            <a:endParaRPr lang="de-DE"/>
          </a:p>
        </p:txBody>
      </p:sp>
      <p:sp>
        <p:nvSpPr>
          <p:cNvPr id="104" name="Rectangle 102"/>
          <p:cNvSpPr>
            <a:spLocks noChangeArrowheads="1"/>
          </p:cNvSpPr>
          <p:nvPr/>
        </p:nvSpPr>
        <p:spPr bwMode="auto">
          <a:xfrm>
            <a:off x="1512888" y="5567363"/>
            <a:ext cx="1622425" cy="33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Electron dump</a:t>
            </a:r>
          </a:p>
        </p:txBody>
      </p:sp>
      <p:sp>
        <p:nvSpPr>
          <p:cNvPr id="105" name="Text Box 103"/>
          <p:cNvSpPr txBox="1">
            <a:spLocks noChangeArrowheads="1"/>
          </p:cNvSpPr>
          <p:nvPr/>
        </p:nvSpPr>
        <p:spPr bwMode="auto">
          <a:xfrm>
            <a:off x="3184525" y="3192463"/>
            <a:ext cx="520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latin typeface="Helvetica" charset="0"/>
              </a:rPr>
              <a:t>XS2</a:t>
            </a:r>
          </a:p>
        </p:txBody>
      </p:sp>
      <p:sp>
        <p:nvSpPr>
          <p:cNvPr id="106" name="Text Box 104"/>
          <p:cNvSpPr txBox="1">
            <a:spLocks noChangeArrowheads="1"/>
          </p:cNvSpPr>
          <p:nvPr/>
        </p:nvSpPr>
        <p:spPr bwMode="auto">
          <a:xfrm>
            <a:off x="5151437" y="3841750"/>
            <a:ext cx="520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latin typeface="Helvetica" charset="0"/>
              </a:rPr>
              <a:t>XS3</a:t>
            </a:r>
          </a:p>
        </p:txBody>
      </p:sp>
      <p:sp>
        <p:nvSpPr>
          <p:cNvPr id="107" name="Text Box 105"/>
          <p:cNvSpPr txBox="1">
            <a:spLocks noChangeArrowheads="1"/>
          </p:cNvSpPr>
          <p:nvPr/>
        </p:nvSpPr>
        <p:spPr bwMode="auto">
          <a:xfrm>
            <a:off x="6737350" y="2792413"/>
            <a:ext cx="78422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latin typeface="Helvetica" charset="0"/>
              </a:rPr>
              <a:t>XSDU1</a:t>
            </a:r>
          </a:p>
        </p:txBody>
      </p:sp>
      <p:sp>
        <p:nvSpPr>
          <p:cNvPr id="109" name="Line 107"/>
          <p:cNvSpPr>
            <a:spLocks noChangeShapeType="1"/>
          </p:cNvSpPr>
          <p:nvPr/>
        </p:nvSpPr>
        <p:spPr bwMode="auto">
          <a:xfrm>
            <a:off x="6945312" y="4506913"/>
            <a:ext cx="1120775" cy="238125"/>
          </a:xfrm>
          <a:prstGeom prst="line">
            <a:avLst/>
          </a:prstGeom>
          <a:noFill/>
          <a:ln w="76200">
            <a:solidFill>
              <a:srgbClr val="FD930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0" name="Oval 108"/>
          <p:cNvSpPr>
            <a:spLocks noChangeArrowheads="1"/>
          </p:cNvSpPr>
          <p:nvPr/>
        </p:nvSpPr>
        <p:spPr bwMode="auto">
          <a:xfrm>
            <a:off x="7058025" y="4462463"/>
            <a:ext cx="152400" cy="152400"/>
          </a:xfrm>
          <a:prstGeom prst="ellipse">
            <a:avLst/>
          </a:prstGeom>
          <a:solidFill>
            <a:schemeClr val="tx1"/>
          </a:solidFill>
          <a:ln w="28575">
            <a:solidFill>
              <a:schemeClr val="bg1"/>
            </a:solidFill>
            <a:round/>
            <a:headEnd/>
            <a:tailEnd/>
          </a:ln>
        </p:spPr>
        <p:txBody>
          <a:bodyPr wrap="none" anchor="ctr"/>
          <a:lstStyle/>
          <a:p>
            <a:endParaRPr lang="de-DE"/>
          </a:p>
        </p:txBody>
      </p:sp>
      <p:sp>
        <p:nvSpPr>
          <p:cNvPr id="112" name="Line 110"/>
          <p:cNvSpPr>
            <a:spLocks noChangeShapeType="1"/>
          </p:cNvSpPr>
          <p:nvPr/>
        </p:nvSpPr>
        <p:spPr bwMode="auto">
          <a:xfrm>
            <a:off x="1011237" y="2190750"/>
            <a:ext cx="539750" cy="0"/>
          </a:xfrm>
          <a:prstGeom prst="line">
            <a:avLst/>
          </a:prstGeom>
          <a:noFill/>
          <a:ln w="762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3" name="Rectangle 111"/>
          <p:cNvSpPr>
            <a:spLocks noChangeArrowheads="1"/>
          </p:cNvSpPr>
          <p:nvPr/>
        </p:nvSpPr>
        <p:spPr bwMode="auto">
          <a:xfrm>
            <a:off x="1016000" y="2405063"/>
            <a:ext cx="536575" cy="88900"/>
          </a:xfrm>
          <a:prstGeom prst="rect">
            <a:avLst/>
          </a:prstGeom>
          <a:solidFill>
            <a:schemeClr val="bg1"/>
          </a:solidFill>
          <a:ln w="1905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4" name="Line 112"/>
          <p:cNvSpPr>
            <a:spLocks noChangeShapeType="1"/>
          </p:cNvSpPr>
          <p:nvPr/>
        </p:nvSpPr>
        <p:spPr bwMode="auto">
          <a:xfrm>
            <a:off x="1046162" y="2409825"/>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5" name="Line 113"/>
          <p:cNvSpPr>
            <a:spLocks noChangeShapeType="1"/>
          </p:cNvSpPr>
          <p:nvPr/>
        </p:nvSpPr>
        <p:spPr bwMode="auto">
          <a:xfrm>
            <a:off x="1093787" y="2409825"/>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6" name="Line 114"/>
          <p:cNvSpPr>
            <a:spLocks noChangeShapeType="1"/>
          </p:cNvSpPr>
          <p:nvPr/>
        </p:nvSpPr>
        <p:spPr bwMode="auto">
          <a:xfrm>
            <a:off x="1141412" y="2409825"/>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7" name="Line 115"/>
          <p:cNvSpPr>
            <a:spLocks noChangeShapeType="1"/>
          </p:cNvSpPr>
          <p:nvPr/>
        </p:nvSpPr>
        <p:spPr bwMode="auto">
          <a:xfrm>
            <a:off x="1189037" y="2409825"/>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8" name="Line 116"/>
          <p:cNvSpPr>
            <a:spLocks noChangeShapeType="1"/>
          </p:cNvSpPr>
          <p:nvPr/>
        </p:nvSpPr>
        <p:spPr bwMode="auto">
          <a:xfrm>
            <a:off x="1236662" y="2409825"/>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9" name="Line 117"/>
          <p:cNvSpPr>
            <a:spLocks noChangeShapeType="1"/>
          </p:cNvSpPr>
          <p:nvPr/>
        </p:nvSpPr>
        <p:spPr bwMode="auto">
          <a:xfrm>
            <a:off x="1284287" y="2409825"/>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0" name="Line 118"/>
          <p:cNvSpPr>
            <a:spLocks noChangeShapeType="1"/>
          </p:cNvSpPr>
          <p:nvPr/>
        </p:nvSpPr>
        <p:spPr bwMode="auto">
          <a:xfrm>
            <a:off x="1331912" y="2409825"/>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1" name="Line 119"/>
          <p:cNvSpPr>
            <a:spLocks noChangeShapeType="1"/>
          </p:cNvSpPr>
          <p:nvPr/>
        </p:nvSpPr>
        <p:spPr bwMode="auto">
          <a:xfrm>
            <a:off x="1379537" y="2409825"/>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2" name="Line 120"/>
          <p:cNvSpPr>
            <a:spLocks noChangeShapeType="1"/>
          </p:cNvSpPr>
          <p:nvPr/>
        </p:nvSpPr>
        <p:spPr bwMode="auto">
          <a:xfrm>
            <a:off x="1427162" y="2409825"/>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3" name="Line 121"/>
          <p:cNvSpPr>
            <a:spLocks noChangeShapeType="1"/>
          </p:cNvSpPr>
          <p:nvPr/>
        </p:nvSpPr>
        <p:spPr bwMode="auto">
          <a:xfrm>
            <a:off x="1474787" y="2409825"/>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4" name="Line 122"/>
          <p:cNvSpPr>
            <a:spLocks noChangeShapeType="1"/>
          </p:cNvSpPr>
          <p:nvPr/>
        </p:nvSpPr>
        <p:spPr bwMode="auto">
          <a:xfrm>
            <a:off x="1522412" y="2409825"/>
            <a:ext cx="0" cy="85725"/>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5" name="Line 123"/>
          <p:cNvSpPr>
            <a:spLocks noChangeShapeType="1"/>
          </p:cNvSpPr>
          <p:nvPr/>
        </p:nvSpPr>
        <p:spPr bwMode="auto">
          <a:xfrm>
            <a:off x="1011237" y="2724150"/>
            <a:ext cx="539750" cy="0"/>
          </a:xfrm>
          <a:prstGeom prst="line">
            <a:avLst/>
          </a:prstGeom>
          <a:noFill/>
          <a:ln w="76200">
            <a:solidFill>
              <a:srgbClr val="FD930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6" name="Rectangle 124"/>
          <p:cNvSpPr>
            <a:spLocks noChangeArrowheads="1"/>
          </p:cNvSpPr>
          <p:nvPr/>
        </p:nvSpPr>
        <p:spPr bwMode="auto">
          <a:xfrm>
            <a:off x="1620837" y="2014538"/>
            <a:ext cx="1679575" cy="33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Electron tunnel</a:t>
            </a:r>
          </a:p>
        </p:txBody>
      </p:sp>
      <p:sp>
        <p:nvSpPr>
          <p:cNvPr id="127" name="Rectangle 125"/>
          <p:cNvSpPr>
            <a:spLocks noChangeArrowheads="1"/>
          </p:cNvSpPr>
          <p:nvPr/>
        </p:nvSpPr>
        <p:spPr bwMode="auto">
          <a:xfrm>
            <a:off x="1620837" y="2557463"/>
            <a:ext cx="1563688" cy="33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Photon tunnel</a:t>
            </a:r>
          </a:p>
        </p:txBody>
      </p:sp>
      <p:sp>
        <p:nvSpPr>
          <p:cNvPr id="128" name="Rectangle 126"/>
          <p:cNvSpPr>
            <a:spLocks noChangeArrowheads="1"/>
          </p:cNvSpPr>
          <p:nvPr/>
        </p:nvSpPr>
        <p:spPr bwMode="auto">
          <a:xfrm>
            <a:off x="1620837" y="2286000"/>
            <a:ext cx="1154113" cy="33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600">
                <a:solidFill>
                  <a:srgbClr val="000080"/>
                </a:solidFill>
                <a:latin typeface="Helvetica" charset="0"/>
              </a:rPr>
              <a:t>Undulator</a:t>
            </a:r>
          </a:p>
        </p:txBody>
      </p:sp>
      <p:sp>
        <p:nvSpPr>
          <p:cNvPr id="129" name="Rectangle 127"/>
          <p:cNvSpPr>
            <a:spLocks noChangeArrowheads="1"/>
          </p:cNvSpPr>
          <p:nvPr/>
        </p:nvSpPr>
        <p:spPr bwMode="auto">
          <a:xfrm>
            <a:off x="8062912" y="2832100"/>
            <a:ext cx="214313" cy="193675"/>
          </a:xfrm>
          <a:prstGeom prst="rect">
            <a:avLst/>
          </a:prstGeom>
          <a:solidFill>
            <a:schemeClr val="bg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0" name="Rectangle 128"/>
          <p:cNvSpPr>
            <a:spLocks noChangeArrowheads="1"/>
          </p:cNvSpPr>
          <p:nvPr/>
        </p:nvSpPr>
        <p:spPr bwMode="auto">
          <a:xfrm>
            <a:off x="8062912" y="3427413"/>
            <a:ext cx="214313" cy="193675"/>
          </a:xfrm>
          <a:prstGeom prst="rect">
            <a:avLst/>
          </a:prstGeom>
          <a:solidFill>
            <a:schemeClr val="bg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grpSp>
        <p:nvGrpSpPr>
          <p:cNvPr id="131" name="Group 130"/>
          <p:cNvGrpSpPr>
            <a:grpSpLocks/>
          </p:cNvGrpSpPr>
          <p:nvPr/>
        </p:nvGrpSpPr>
        <p:grpSpPr bwMode="auto">
          <a:xfrm>
            <a:off x="8063574" y="4036241"/>
            <a:ext cx="304800" cy="193675"/>
            <a:chOff x="5376" y="2304"/>
            <a:chExt cx="192" cy="122"/>
          </a:xfrm>
          <a:solidFill>
            <a:schemeClr val="accent2"/>
          </a:solidFill>
        </p:grpSpPr>
        <p:sp>
          <p:nvSpPr>
            <p:cNvPr id="132" name="Rectangle 131"/>
            <p:cNvSpPr>
              <a:spLocks noChangeArrowheads="1"/>
            </p:cNvSpPr>
            <p:nvPr/>
          </p:nvSpPr>
          <p:spPr bwMode="auto">
            <a:xfrm>
              <a:off x="5376" y="2304"/>
              <a:ext cx="135" cy="122"/>
            </a:xfrm>
            <a:prstGeom prst="rect">
              <a:avLst/>
            </a:prstGeom>
            <a:grpFill/>
            <a:ln w="9525">
              <a:solidFill>
                <a:schemeClr val="tx1"/>
              </a:solidFill>
              <a:miter lim="800000"/>
              <a:headEnd/>
              <a:tailEnd/>
            </a:ln>
          </p:spPr>
          <p:txBody>
            <a:bodyPr wrap="none" anchor="ctr"/>
            <a:lstStyle/>
            <a:p>
              <a:pPr>
                <a:buFont typeface="Wingdings" charset="2"/>
                <a:buChar char="n"/>
                <a:defRPr/>
              </a:pPr>
              <a:endParaRPr lang="de-DE"/>
            </a:p>
          </p:txBody>
        </p:sp>
        <p:sp>
          <p:nvSpPr>
            <p:cNvPr id="133" name="Line 133"/>
            <p:cNvSpPr>
              <a:spLocks noChangeShapeType="1"/>
            </p:cNvSpPr>
            <p:nvPr/>
          </p:nvSpPr>
          <p:spPr bwMode="auto">
            <a:xfrm flipH="1">
              <a:off x="5376" y="2364"/>
              <a:ext cx="192" cy="0"/>
            </a:xfrm>
            <a:prstGeom prst="line">
              <a:avLst/>
            </a:prstGeom>
            <a:grpFill/>
            <a:ln w="19050">
              <a:solidFill>
                <a:srgbClr val="FD930A"/>
              </a:solidFill>
              <a:round/>
              <a:headEnd/>
              <a:tailEnd/>
            </a:ln>
            <a:extLst/>
          </p:spPr>
          <p:txBody>
            <a:bodyPr wrap="none" anchor="ctr"/>
            <a:lstStyle/>
            <a:p>
              <a:pPr>
                <a:buFont typeface="Wingdings" charset="2"/>
                <a:buChar char="n"/>
                <a:defRPr/>
              </a:pPr>
              <a:endParaRPr lang="de-DE"/>
            </a:p>
          </p:txBody>
        </p:sp>
      </p:grpSp>
      <p:grpSp>
        <p:nvGrpSpPr>
          <p:cNvPr id="134" name="Group 135"/>
          <p:cNvGrpSpPr>
            <a:grpSpLocks/>
          </p:cNvGrpSpPr>
          <p:nvPr/>
        </p:nvGrpSpPr>
        <p:grpSpPr bwMode="auto">
          <a:xfrm>
            <a:off x="8063574" y="4666479"/>
            <a:ext cx="304800" cy="193675"/>
            <a:chOff x="5376" y="2304"/>
            <a:chExt cx="192" cy="122"/>
          </a:xfrm>
          <a:solidFill>
            <a:schemeClr val="accent2"/>
          </a:solidFill>
        </p:grpSpPr>
        <p:sp>
          <p:nvSpPr>
            <p:cNvPr id="135" name="Rectangle 136"/>
            <p:cNvSpPr>
              <a:spLocks noChangeArrowheads="1"/>
            </p:cNvSpPr>
            <p:nvPr/>
          </p:nvSpPr>
          <p:spPr bwMode="auto">
            <a:xfrm>
              <a:off x="5376" y="2304"/>
              <a:ext cx="135" cy="122"/>
            </a:xfrm>
            <a:prstGeom prst="rect">
              <a:avLst/>
            </a:prstGeom>
            <a:grpFill/>
            <a:ln w="9525">
              <a:solidFill>
                <a:schemeClr val="tx1"/>
              </a:solidFill>
              <a:miter lim="800000"/>
              <a:headEnd/>
              <a:tailEnd/>
            </a:ln>
          </p:spPr>
          <p:txBody>
            <a:bodyPr wrap="none" anchor="ctr"/>
            <a:lstStyle/>
            <a:p>
              <a:pPr>
                <a:buFont typeface="Wingdings" charset="2"/>
                <a:buChar char="n"/>
                <a:defRPr/>
              </a:pPr>
              <a:endParaRPr lang="de-DE"/>
            </a:p>
          </p:txBody>
        </p:sp>
        <p:sp>
          <p:nvSpPr>
            <p:cNvPr id="136" name="Line 137"/>
            <p:cNvSpPr>
              <a:spLocks noChangeShapeType="1"/>
            </p:cNvSpPr>
            <p:nvPr/>
          </p:nvSpPr>
          <p:spPr bwMode="auto">
            <a:xfrm flipH="1">
              <a:off x="5376" y="2364"/>
              <a:ext cx="192" cy="0"/>
            </a:xfrm>
            <a:prstGeom prst="line">
              <a:avLst/>
            </a:prstGeom>
            <a:grpFill/>
            <a:ln w="19050">
              <a:solidFill>
                <a:srgbClr val="FD930A"/>
              </a:solidFill>
              <a:round/>
              <a:headEnd/>
              <a:tailEnd/>
            </a:ln>
            <a:extLst/>
          </p:spPr>
          <p:txBody>
            <a:bodyPr wrap="none" anchor="ctr"/>
            <a:lstStyle/>
            <a:p>
              <a:pPr>
                <a:buFont typeface="Wingdings" charset="2"/>
                <a:buChar char="n"/>
                <a:defRPr/>
              </a:pPr>
              <a:endParaRPr lang="de-DE"/>
            </a:p>
          </p:txBody>
        </p:sp>
      </p:grpSp>
      <p:grpSp>
        <p:nvGrpSpPr>
          <p:cNvPr id="137" name="Group 138"/>
          <p:cNvGrpSpPr>
            <a:grpSpLocks/>
          </p:cNvGrpSpPr>
          <p:nvPr/>
        </p:nvGrpSpPr>
        <p:grpSpPr bwMode="auto">
          <a:xfrm>
            <a:off x="8063574" y="2207441"/>
            <a:ext cx="304800" cy="193675"/>
            <a:chOff x="5376" y="2304"/>
            <a:chExt cx="192" cy="122"/>
          </a:xfrm>
          <a:solidFill>
            <a:schemeClr val="accent2"/>
          </a:solidFill>
        </p:grpSpPr>
        <p:sp>
          <p:nvSpPr>
            <p:cNvPr id="138" name="Rectangle 139"/>
            <p:cNvSpPr>
              <a:spLocks noChangeArrowheads="1"/>
            </p:cNvSpPr>
            <p:nvPr/>
          </p:nvSpPr>
          <p:spPr bwMode="auto">
            <a:xfrm>
              <a:off x="5376" y="2304"/>
              <a:ext cx="135" cy="122"/>
            </a:xfrm>
            <a:prstGeom prst="rect">
              <a:avLst/>
            </a:prstGeom>
            <a:grpFill/>
            <a:ln w="9525">
              <a:solidFill>
                <a:schemeClr val="tx1"/>
              </a:solidFill>
              <a:miter lim="800000"/>
              <a:headEnd/>
              <a:tailEnd/>
            </a:ln>
          </p:spPr>
          <p:txBody>
            <a:bodyPr wrap="none" anchor="ctr"/>
            <a:lstStyle/>
            <a:p>
              <a:pPr>
                <a:buFont typeface="Wingdings" charset="2"/>
                <a:buChar char="n"/>
                <a:defRPr/>
              </a:pPr>
              <a:endParaRPr lang="de-DE"/>
            </a:p>
          </p:txBody>
        </p:sp>
        <p:sp>
          <p:nvSpPr>
            <p:cNvPr id="139" name="Line 140"/>
            <p:cNvSpPr>
              <a:spLocks noChangeShapeType="1"/>
            </p:cNvSpPr>
            <p:nvPr/>
          </p:nvSpPr>
          <p:spPr bwMode="auto">
            <a:xfrm flipH="1">
              <a:off x="5376" y="2364"/>
              <a:ext cx="192" cy="0"/>
            </a:xfrm>
            <a:prstGeom prst="line">
              <a:avLst/>
            </a:prstGeom>
            <a:grpFill/>
            <a:ln w="19050">
              <a:solidFill>
                <a:srgbClr val="FD930A"/>
              </a:solidFill>
              <a:round/>
              <a:headEnd/>
              <a:tailEnd/>
            </a:ln>
            <a:extLst/>
          </p:spPr>
          <p:txBody>
            <a:bodyPr wrap="none" anchor="ctr"/>
            <a:lstStyle/>
            <a:p>
              <a:pPr>
                <a:buFont typeface="Wingdings" charset="2"/>
                <a:buChar char="n"/>
                <a:defRPr/>
              </a:pPr>
              <a:endParaRPr lang="de-DE"/>
            </a:p>
          </p:txBody>
        </p:sp>
      </p:grpSp>
      <p:sp>
        <p:nvSpPr>
          <p:cNvPr id="140" name="Text Box 143"/>
          <p:cNvSpPr txBox="1">
            <a:spLocks noChangeArrowheads="1"/>
          </p:cNvSpPr>
          <p:nvPr/>
        </p:nvSpPr>
        <p:spPr bwMode="auto">
          <a:xfrm>
            <a:off x="8349986" y="2255837"/>
            <a:ext cx="565150"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dirty="0"/>
              <a:t>HED</a:t>
            </a:r>
          </a:p>
        </p:txBody>
      </p:sp>
      <p:sp>
        <p:nvSpPr>
          <p:cNvPr id="141" name="Text Box 143"/>
          <p:cNvSpPr txBox="1">
            <a:spLocks noChangeArrowheads="1"/>
          </p:cNvSpPr>
          <p:nvPr/>
        </p:nvSpPr>
        <p:spPr bwMode="auto">
          <a:xfrm>
            <a:off x="8333142" y="2009973"/>
            <a:ext cx="512763"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dirty="0"/>
              <a:t>MID</a:t>
            </a:r>
          </a:p>
        </p:txBody>
      </p:sp>
      <p:sp>
        <p:nvSpPr>
          <p:cNvPr id="142" name="Text Box 143"/>
          <p:cNvSpPr txBox="1">
            <a:spLocks noChangeArrowheads="1"/>
          </p:cNvSpPr>
          <p:nvPr/>
        </p:nvSpPr>
        <p:spPr bwMode="auto">
          <a:xfrm>
            <a:off x="8333142" y="4065587"/>
            <a:ext cx="534988"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dirty="0"/>
              <a:t>FXE</a:t>
            </a:r>
          </a:p>
        </p:txBody>
      </p:sp>
      <p:sp>
        <p:nvSpPr>
          <p:cNvPr id="143" name="Text Box 143"/>
          <p:cNvSpPr txBox="1">
            <a:spLocks noChangeArrowheads="1"/>
          </p:cNvSpPr>
          <p:nvPr/>
        </p:nvSpPr>
        <p:spPr bwMode="auto">
          <a:xfrm>
            <a:off x="8333142" y="3835400"/>
            <a:ext cx="555625"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dirty="0"/>
              <a:t>SPB</a:t>
            </a:r>
          </a:p>
        </p:txBody>
      </p:sp>
      <p:sp>
        <p:nvSpPr>
          <p:cNvPr id="144" name="Text Box 143"/>
          <p:cNvSpPr txBox="1">
            <a:spLocks noChangeArrowheads="1"/>
          </p:cNvSpPr>
          <p:nvPr/>
        </p:nvSpPr>
        <p:spPr bwMode="auto">
          <a:xfrm>
            <a:off x="8367214" y="4900007"/>
            <a:ext cx="55496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dirty="0" smtClean="0"/>
              <a:t>SCS</a:t>
            </a:r>
            <a:endParaRPr lang="en-US" sz="1400" dirty="0"/>
          </a:p>
        </p:txBody>
      </p:sp>
      <p:sp>
        <p:nvSpPr>
          <p:cNvPr id="145" name="Text Box 143"/>
          <p:cNvSpPr txBox="1">
            <a:spLocks noChangeArrowheads="1"/>
          </p:cNvSpPr>
          <p:nvPr/>
        </p:nvSpPr>
        <p:spPr bwMode="auto">
          <a:xfrm>
            <a:off x="8372523" y="5135562"/>
            <a:ext cx="565150"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dirty="0"/>
              <a:t>SQS</a:t>
            </a:r>
          </a:p>
        </p:txBody>
      </p:sp>
      <p:sp>
        <p:nvSpPr>
          <p:cNvPr id="146" name="Text Box 104"/>
          <p:cNvSpPr txBox="1">
            <a:spLocks noChangeArrowheads="1"/>
          </p:cNvSpPr>
          <p:nvPr/>
        </p:nvSpPr>
        <p:spPr bwMode="auto">
          <a:xfrm>
            <a:off x="4891087" y="3152775"/>
            <a:ext cx="520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latin typeface="Helvetica" charset="0"/>
              </a:rPr>
              <a:t>XS4</a:t>
            </a:r>
          </a:p>
        </p:txBody>
      </p:sp>
      <p:sp>
        <p:nvSpPr>
          <p:cNvPr id="147" name="Text Box 94"/>
          <p:cNvSpPr txBox="1">
            <a:spLocks noChangeArrowheads="1"/>
          </p:cNvSpPr>
          <p:nvPr/>
        </p:nvSpPr>
        <p:spPr bwMode="auto">
          <a:xfrm>
            <a:off x="3973512" y="3546475"/>
            <a:ext cx="6429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rgbClr val="002060"/>
                </a:solidFill>
                <a:latin typeface="Helvetica" charset="0"/>
              </a:rPr>
              <a:t>XTD3</a:t>
            </a:r>
          </a:p>
        </p:txBody>
      </p:sp>
      <p:sp>
        <p:nvSpPr>
          <p:cNvPr id="148" name="Text Box 94"/>
          <p:cNvSpPr txBox="1">
            <a:spLocks noChangeArrowheads="1"/>
          </p:cNvSpPr>
          <p:nvPr/>
        </p:nvSpPr>
        <p:spPr bwMode="auto">
          <a:xfrm>
            <a:off x="5829300" y="2960688"/>
            <a:ext cx="6429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a:solidFill>
                  <a:srgbClr val="002060"/>
                </a:solidFill>
                <a:latin typeface="Helvetica" charset="0"/>
              </a:rPr>
              <a:t>XTD5</a:t>
            </a:r>
          </a:p>
        </p:txBody>
      </p:sp>
      <p:sp>
        <p:nvSpPr>
          <p:cNvPr id="149" name="Text Box 94"/>
          <p:cNvSpPr txBox="1">
            <a:spLocks noChangeArrowheads="1"/>
          </p:cNvSpPr>
          <p:nvPr/>
        </p:nvSpPr>
        <p:spPr bwMode="auto">
          <a:xfrm>
            <a:off x="7466012" y="2620963"/>
            <a:ext cx="6429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 typeface="Wingdings" charset="2"/>
              <a:buNone/>
              <a:defRPr/>
            </a:pPr>
            <a:r>
              <a:rPr lang="en-US" sz="1400" dirty="0">
                <a:solidFill>
                  <a:schemeClr val="accent5">
                    <a:lumMod val="60000"/>
                    <a:lumOff val="40000"/>
                  </a:schemeClr>
                </a:solidFill>
                <a:latin typeface="Helvetica" charset="0"/>
              </a:rPr>
              <a:t>XTD7</a:t>
            </a:r>
          </a:p>
        </p:txBody>
      </p:sp>
      <p:sp>
        <p:nvSpPr>
          <p:cNvPr id="150" name="Text Box 94"/>
          <p:cNvSpPr txBox="1">
            <a:spLocks noChangeArrowheads="1"/>
          </p:cNvSpPr>
          <p:nvPr/>
        </p:nvSpPr>
        <p:spPr bwMode="auto">
          <a:xfrm>
            <a:off x="6715125" y="3236913"/>
            <a:ext cx="6429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 typeface="Wingdings" charset="2"/>
              <a:buNone/>
              <a:defRPr/>
            </a:pPr>
            <a:r>
              <a:rPr lang="en-US" sz="1400" dirty="0">
                <a:solidFill>
                  <a:schemeClr val="accent5">
                    <a:lumMod val="60000"/>
                    <a:lumOff val="40000"/>
                  </a:schemeClr>
                </a:solidFill>
                <a:latin typeface="Helvetica" charset="0"/>
              </a:rPr>
              <a:t>XTD8</a:t>
            </a:r>
          </a:p>
        </p:txBody>
      </p:sp>
      <p:sp>
        <p:nvSpPr>
          <p:cNvPr id="151" name="Text Box 143"/>
          <p:cNvSpPr txBox="1">
            <a:spLocks noChangeArrowheads="1"/>
          </p:cNvSpPr>
          <p:nvPr/>
        </p:nvSpPr>
        <p:spPr bwMode="auto">
          <a:xfrm>
            <a:off x="8333142" y="4398029"/>
            <a:ext cx="939424"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8B323"/>
              </a:buClr>
              <a:buFont typeface="Wingdings" pitchFamily="2" charset="2"/>
              <a:buChar char="n"/>
              <a:defRPr sz="900" b="1">
                <a:solidFill>
                  <a:schemeClr val="tx1"/>
                </a:solidFill>
                <a:latin typeface="Arial" charset="0"/>
                <a:ea typeface="ＭＳ Ｐゴシック" charset="-128"/>
              </a:defRPr>
            </a:lvl9pPr>
          </a:lstStyle>
          <a:p>
            <a:pPr eaLnBrk="1" hangingPunct="1">
              <a:buFont typeface="Wingdings" pitchFamily="2" charset="2"/>
              <a:buNone/>
            </a:pPr>
            <a:r>
              <a:rPr lang="en-US" sz="1400" dirty="0" smtClean="0"/>
              <a:t>New </a:t>
            </a:r>
          </a:p>
          <a:p>
            <a:pPr eaLnBrk="1" hangingPunct="1">
              <a:buFont typeface="Wingdings" pitchFamily="2" charset="2"/>
              <a:buNone/>
            </a:pPr>
            <a:r>
              <a:rPr lang="en-US" sz="1400" dirty="0" smtClean="0"/>
              <a:t>bio-Instr.</a:t>
            </a:r>
            <a:endParaRPr lang="en-US" sz="1400" dirty="0"/>
          </a:p>
        </p:txBody>
      </p:sp>
      <p:sp>
        <p:nvSpPr>
          <p:cNvPr id="152" name="Rectangle 58"/>
          <p:cNvSpPr>
            <a:spLocks noChangeArrowheads="1"/>
          </p:cNvSpPr>
          <p:nvPr/>
        </p:nvSpPr>
        <p:spPr bwMode="auto">
          <a:xfrm>
            <a:off x="4689381" y="4913452"/>
            <a:ext cx="3194144" cy="147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itchFamily="2" charset="2"/>
              <a:buNone/>
            </a:pPr>
            <a:r>
              <a:rPr lang="en-US" sz="1800" dirty="0" smtClean="0">
                <a:solidFill>
                  <a:srgbClr val="002060"/>
                </a:solidFill>
                <a:latin typeface="Helvetica" charset="0"/>
              </a:rPr>
              <a:t>New design of SASE3</a:t>
            </a:r>
          </a:p>
          <a:p>
            <a:pPr>
              <a:buFont typeface="Wingdings" pitchFamily="2" charset="2"/>
              <a:buNone/>
            </a:pPr>
            <a:r>
              <a:rPr lang="en-US" sz="1800" dirty="0" smtClean="0">
                <a:solidFill>
                  <a:srgbClr val="002060"/>
                </a:solidFill>
                <a:latin typeface="Helvetica" charset="0"/>
              </a:rPr>
              <a:t>photon </a:t>
            </a:r>
            <a:r>
              <a:rPr lang="en-US" sz="1800" dirty="0" err="1" smtClean="0">
                <a:solidFill>
                  <a:srgbClr val="002060"/>
                </a:solidFill>
                <a:latin typeface="Helvetica" charset="0"/>
              </a:rPr>
              <a:t>beamline</a:t>
            </a:r>
            <a:endParaRPr lang="en-US" sz="1800" dirty="0" smtClean="0">
              <a:solidFill>
                <a:srgbClr val="002060"/>
              </a:solidFill>
              <a:latin typeface="Helvetica" charset="0"/>
            </a:endParaRPr>
          </a:p>
          <a:p>
            <a:pPr>
              <a:buFont typeface="Wingdings" pitchFamily="2" charset="2"/>
              <a:buNone/>
            </a:pPr>
            <a:r>
              <a:rPr lang="en-US" sz="1800" dirty="0">
                <a:solidFill>
                  <a:srgbClr val="002060"/>
                </a:solidFill>
                <a:latin typeface="Helvetica" charset="0"/>
              </a:rPr>
              <a:t>E</a:t>
            </a:r>
            <a:r>
              <a:rPr lang="en-US" sz="1800" dirty="0" smtClean="0">
                <a:solidFill>
                  <a:srgbClr val="002060"/>
                </a:solidFill>
                <a:latin typeface="Helvetica" charset="0"/>
              </a:rPr>
              <a:t>xtension of SASE3</a:t>
            </a:r>
          </a:p>
          <a:p>
            <a:pPr>
              <a:buFont typeface="Wingdings" pitchFamily="2" charset="2"/>
              <a:buNone/>
            </a:pPr>
            <a:r>
              <a:rPr lang="en-US" sz="1800" dirty="0" err="1">
                <a:solidFill>
                  <a:srgbClr val="002060"/>
                </a:solidFill>
                <a:latin typeface="Helvetica" charset="0"/>
              </a:rPr>
              <a:t>u</a:t>
            </a:r>
            <a:r>
              <a:rPr lang="en-US" sz="1800" dirty="0" err="1" smtClean="0">
                <a:solidFill>
                  <a:srgbClr val="002060"/>
                </a:solidFill>
                <a:latin typeface="Helvetica" charset="0"/>
              </a:rPr>
              <a:t>ndulator</a:t>
            </a:r>
            <a:r>
              <a:rPr lang="en-US" sz="1800" dirty="0" smtClean="0">
                <a:solidFill>
                  <a:srgbClr val="002060"/>
                </a:solidFill>
                <a:latin typeface="Helvetica" charset="0"/>
              </a:rPr>
              <a:t> from 21 to 40 cells</a:t>
            </a:r>
          </a:p>
          <a:p>
            <a:pPr>
              <a:buFont typeface="Wingdings" pitchFamily="2" charset="2"/>
              <a:buNone/>
            </a:pPr>
            <a:r>
              <a:rPr lang="en-US" sz="1800" dirty="0">
                <a:solidFill>
                  <a:srgbClr val="002060"/>
                </a:solidFill>
                <a:latin typeface="Helvetica" charset="0"/>
              </a:rPr>
              <a:t>f</a:t>
            </a:r>
            <a:r>
              <a:rPr lang="en-US" sz="1800" dirty="0" smtClean="0">
                <a:solidFill>
                  <a:srgbClr val="002060"/>
                </a:solidFill>
                <a:latin typeface="Helvetica" charset="0"/>
              </a:rPr>
              <a:t>or 10 TW mode of operation</a:t>
            </a:r>
            <a:endParaRPr lang="en-US" sz="1800" dirty="0">
              <a:solidFill>
                <a:srgbClr val="002060"/>
              </a:solidFill>
              <a:latin typeface="Helvetica" charset="0"/>
            </a:endParaRPr>
          </a:p>
        </p:txBody>
      </p:sp>
    </p:spTree>
    <p:extLst>
      <p:ext uri="{BB962C8B-B14F-4D97-AF65-F5344CB8AC3E}">
        <p14:creationId xmlns:p14="http://schemas.microsoft.com/office/powerpoint/2010/main" val="1187753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to 3</a:t>
            </a:r>
            <a:r>
              <a:rPr lang="en-US" baseline="30000" dirty="0" smtClean="0"/>
              <a:t>rd</a:t>
            </a:r>
            <a:r>
              <a:rPr lang="en-US" dirty="0" smtClean="0"/>
              <a:t> variant of optimized layout</a:t>
            </a:r>
            <a:endParaRPr lang="en-US" dirty="0"/>
          </a:p>
        </p:txBody>
      </p:sp>
      <p:sp>
        <p:nvSpPr>
          <p:cNvPr id="6" name="TextBox 5"/>
          <p:cNvSpPr txBox="1"/>
          <p:nvPr/>
        </p:nvSpPr>
        <p:spPr>
          <a:xfrm>
            <a:off x="821409" y="3202057"/>
            <a:ext cx="7276455" cy="2246769"/>
          </a:xfrm>
          <a:prstGeom prst="rect">
            <a:avLst/>
          </a:prstGeom>
          <a:noFill/>
        </p:spPr>
        <p:txBody>
          <a:bodyPr wrap="square" rtlCol="0">
            <a:spAutoFit/>
          </a:bodyPr>
          <a:lstStyle/>
          <a:p>
            <a:r>
              <a:rPr lang="en-US" sz="2000" dirty="0" smtClean="0"/>
              <a:t>Disadvantages compared to the 2</a:t>
            </a:r>
            <a:r>
              <a:rPr lang="en-US" sz="2000" baseline="30000" dirty="0" smtClean="0"/>
              <a:t>nd</a:t>
            </a:r>
            <a:r>
              <a:rPr lang="en-US" sz="2000" dirty="0" smtClean="0"/>
              <a:t> variant:</a:t>
            </a:r>
          </a:p>
          <a:p>
            <a:endParaRPr lang="en-US" sz="2000" dirty="0"/>
          </a:p>
          <a:p>
            <a:r>
              <a:rPr lang="en-US" sz="2000" dirty="0" smtClean="0"/>
              <a:t>Limiting space for new bio-imaging instrument at SASE3 </a:t>
            </a:r>
            <a:r>
              <a:rPr lang="en-US" sz="2000" dirty="0" err="1" smtClean="0"/>
              <a:t>beamline</a:t>
            </a:r>
            <a:endParaRPr lang="en-US" sz="2000" dirty="0" smtClean="0"/>
          </a:p>
          <a:p>
            <a:endParaRPr lang="en-US" sz="2000" dirty="0"/>
          </a:p>
          <a:p>
            <a:r>
              <a:rPr lang="en-US" sz="2000" dirty="0" smtClean="0"/>
              <a:t>Interference with soft X-ray mode of operation</a:t>
            </a:r>
          </a:p>
          <a:p>
            <a:endParaRPr lang="en-US" sz="2000" dirty="0" smtClean="0"/>
          </a:p>
        </p:txBody>
      </p:sp>
      <p:sp>
        <p:nvSpPr>
          <p:cNvPr id="7" name="TextBox 6"/>
          <p:cNvSpPr txBox="1"/>
          <p:nvPr/>
        </p:nvSpPr>
        <p:spPr>
          <a:xfrm>
            <a:off x="891151" y="875654"/>
            <a:ext cx="7532177" cy="2246769"/>
          </a:xfrm>
          <a:prstGeom prst="rect">
            <a:avLst/>
          </a:prstGeom>
          <a:noFill/>
        </p:spPr>
        <p:txBody>
          <a:bodyPr wrap="square" rtlCol="0">
            <a:spAutoFit/>
          </a:bodyPr>
          <a:lstStyle/>
          <a:p>
            <a:r>
              <a:rPr lang="en-US" sz="2000" dirty="0" smtClean="0"/>
              <a:t>Advantage compared to the 2</a:t>
            </a:r>
            <a:r>
              <a:rPr lang="en-US" sz="2000" baseline="30000" dirty="0" smtClean="0"/>
              <a:t>nd</a:t>
            </a:r>
            <a:r>
              <a:rPr lang="en-US" sz="2000" dirty="0" smtClean="0"/>
              <a:t> variant:</a:t>
            </a:r>
          </a:p>
          <a:p>
            <a:endParaRPr lang="en-US" sz="2000" dirty="0" smtClean="0"/>
          </a:p>
          <a:p>
            <a:r>
              <a:rPr lang="en-US" sz="2000" dirty="0" smtClean="0"/>
              <a:t>Minimum layout changes and lower additional cost which need to start single bio-molecular imaging: </a:t>
            </a:r>
            <a:r>
              <a:rPr lang="en-US" sz="2000" dirty="0"/>
              <a:t>o</a:t>
            </a:r>
            <a:r>
              <a:rPr lang="en-US" sz="2000" dirty="0" smtClean="0"/>
              <a:t>nly SASE3 photon </a:t>
            </a:r>
            <a:r>
              <a:rPr lang="en-US" sz="2000" dirty="0" err="1" smtClean="0"/>
              <a:t>beamline</a:t>
            </a:r>
            <a:r>
              <a:rPr lang="en-US" sz="2000" dirty="0" smtClean="0"/>
              <a:t> should be</a:t>
            </a:r>
            <a:r>
              <a:rPr lang="en-US" sz="2000" dirty="0"/>
              <a:t> </a:t>
            </a:r>
            <a:r>
              <a:rPr lang="en-US" sz="2000" dirty="0" smtClean="0"/>
              <a:t>redesigned and SASE3 </a:t>
            </a:r>
            <a:r>
              <a:rPr lang="en-US" sz="2000" dirty="0" err="1" smtClean="0"/>
              <a:t>undulator</a:t>
            </a:r>
            <a:r>
              <a:rPr lang="en-US" sz="2000" dirty="0" smtClean="0"/>
              <a:t> extended from 21 cells to 40 cells </a:t>
            </a:r>
          </a:p>
          <a:p>
            <a:endParaRPr lang="en-US" sz="2000" dirty="0" smtClean="0"/>
          </a:p>
        </p:txBody>
      </p:sp>
    </p:spTree>
    <p:extLst>
      <p:ext uri="{BB962C8B-B14F-4D97-AF65-F5344CB8AC3E}">
        <p14:creationId xmlns:p14="http://schemas.microsoft.com/office/powerpoint/2010/main" val="1223465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I</a:t>
            </a:r>
            <a:endParaRPr lang="en-US" dirty="0"/>
          </a:p>
        </p:txBody>
      </p:sp>
      <p:sp>
        <p:nvSpPr>
          <p:cNvPr id="4" name="TextBox 3"/>
          <p:cNvSpPr txBox="1"/>
          <p:nvPr/>
        </p:nvSpPr>
        <p:spPr>
          <a:xfrm>
            <a:off x="387456" y="767167"/>
            <a:ext cx="8516320" cy="1015663"/>
          </a:xfrm>
          <a:prstGeom prst="rect">
            <a:avLst/>
          </a:prstGeom>
          <a:noFill/>
        </p:spPr>
        <p:txBody>
          <a:bodyPr wrap="square" rtlCol="0">
            <a:spAutoFit/>
          </a:bodyPr>
          <a:lstStyle/>
          <a:p>
            <a:r>
              <a:rPr lang="en-US" sz="2000" dirty="0" smtClean="0"/>
              <a:t>From all applications of XFELs for life science the main expectation and the main challenge is the determination of 3D structures of biomolecules and their complexes from diffraction images of single particles</a:t>
            </a:r>
            <a:endParaRPr lang="en-US" sz="2000" dirty="0"/>
          </a:p>
        </p:txBody>
      </p:sp>
      <p:sp>
        <p:nvSpPr>
          <p:cNvPr id="5" name="TextBox 4"/>
          <p:cNvSpPr txBox="1"/>
          <p:nvPr/>
        </p:nvSpPr>
        <p:spPr>
          <a:xfrm>
            <a:off x="387456" y="2003419"/>
            <a:ext cx="8136610" cy="1631216"/>
          </a:xfrm>
          <a:prstGeom prst="rect">
            <a:avLst/>
          </a:prstGeom>
          <a:noFill/>
        </p:spPr>
        <p:txBody>
          <a:bodyPr wrap="square" rtlCol="0">
            <a:spAutoFit/>
          </a:bodyPr>
          <a:lstStyle/>
          <a:p>
            <a:r>
              <a:rPr lang="en-US" sz="2000" dirty="0" smtClean="0"/>
              <a:t>Only two facilities, European XFEL and LCLS-II, have the possibility to build a </a:t>
            </a:r>
            <a:r>
              <a:rPr lang="en-US" sz="2000" dirty="0" err="1" smtClean="0"/>
              <a:t>beamline</a:t>
            </a:r>
            <a:r>
              <a:rPr lang="en-US" sz="2000" dirty="0" smtClean="0"/>
              <a:t> suitable for single bio-molecular imaging: In the next decade, no other infrastructure will have such long </a:t>
            </a:r>
            <a:r>
              <a:rPr lang="en-US" sz="2000" dirty="0" err="1" smtClean="0"/>
              <a:t>undulators</a:t>
            </a:r>
            <a:r>
              <a:rPr lang="en-US" sz="2000" dirty="0"/>
              <a:t> </a:t>
            </a:r>
            <a:r>
              <a:rPr lang="en-US" sz="2000" dirty="0" smtClean="0"/>
              <a:t>(- 250 m) and  high electron beam energy (~ 13-17 </a:t>
            </a:r>
            <a:r>
              <a:rPr lang="en-US" sz="2000" dirty="0" err="1" smtClean="0"/>
              <a:t>GeV</a:t>
            </a:r>
            <a:r>
              <a:rPr lang="en-US" sz="2000" dirty="0" smtClean="0"/>
              <a:t>)  for 10 TW mode of</a:t>
            </a:r>
          </a:p>
          <a:p>
            <a:r>
              <a:rPr lang="en-US" sz="2000" dirty="0"/>
              <a:t>o</a:t>
            </a:r>
            <a:r>
              <a:rPr lang="en-US" sz="2000" dirty="0" smtClean="0"/>
              <a:t>peration with 10 </a:t>
            </a:r>
            <a:r>
              <a:rPr lang="en-US" sz="2000" dirty="0" err="1" smtClean="0"/>
              <a:t>fs</a:t>
            </a:r>
            <a:r>
              <a:rPr lang="en-US" sz="2000" dirty="0" smtClean="0"/>
              <a:t> long pulses</a:t>
            </a:r>
            <a:endParaRPr lang="en-US" sz="2000" dirty="0"/>
          </a:p>
        </p:txBody>
      </p:sp>
      <p:sp>
        <p:nvSpPr>
          <p:cNvPr id="7" name="TextBox 6"/>
          <p:cNvSpPr txBox="1"/>
          <p:nvPr/>
        </p:nvSpPr>
        <p:spPr>
          <a:xfrm>
            <a:off x="387456" y="3882608"/>
            <a:ext cx="8136610" cy="2246769"/>
          </a:xfrm>
          <a:prstGeom prst="rect">
            <a:avLst/>
          </a:prstGeom>
          <a:noFill/>
        </p:spPr>
        <p:txBody>
          <a:bodyPr wrap="square" rtlCol="0">
            <a:spAutoFit/>
          </a:bodyPr>
          <a:lstStyle/>
          <a:p>
            <a:r>
              <a:rPr lang="en-US" sz="2000" dirty="0" smtClean="0"/>
              <a:t>In 2012 LCLS-II design was updated to include a multi-TW  </a:t>
            </a:r>
            <a:r>
              <a:rPr lang="en-US" sz="2000" dirty="0" err="1" smtClean="0"/>
              <a:t>undulator</a:t>
            </a:r>
            <a:r>
              <a:rPr lang="en-US" sz="2000" dirty="0" smtClean="0"/>
              <a:t> source optimized for single bio-molecular imaging. Self-seeding and </a:t>
            </a:r>
            <a:r>
              <a:rPr lang="en-US" sz="2000" dirty="0" err="1" smtClean="0"/>
              <a:t>undulator</a:t>
            </a:r>
            <a:r>
              <a:rPr lang="en-US" sz="2000" dirty="0" smtClean="0"/>
              <a:t> tapering improves FEL efficiency. Length of </a:t>
            </a:r>
            <a:r>
              <a:rPr lang="en-US" sz="2000" dirty="0" err="1"/>
              <a:t>u</a:t>
            </a:r>
            <a:r>
              <a:rPr lang="en-US" sz="2000" dirty="0" err="1" smtClean="0"/>
              <a:t>ndulator</a:t>
            </a:r>
            <a:r>
              <a:rPr lang="en-US" sz="2000" dirty="0" smtClean="0"/>
              <a:t> tunnel now is significantly increased and hard X-ray </a:t>
            </a:r>
            <a:r>
              <a:rPr lang="en-US" sz="2000" dirty="0" err="1" smtClean="0"/>
              <a:t>undulator</a:t>
            </a:r>
            <a:r>
              <a:rPr lang="en-US" sz="2000" dirty="0" smtClean="0"/>
              <a:t> system now can be extended from 20 up to 60 cells. Due to the short distance between the source and a sample there is no problem associated with the low focus efficiency as we observe with the current SPB instrument</a:t>
            </a:r>
            <a:endParaRPr lang="en-US" sz="2000" dirty="0"/>
          </a:p>
        </p:txBody>
      </p:sp>
    </p:spTree>
    <p:extLst>
      <p:ext uri="{BB962C8B-B14F-4D97-AF65-F5344CB8AC3E}">
        <p14:creationId xmlns:p14="http://schemas.microsoft.com/office/powerpoint/2010/main" val="953980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II</a:t>
            </a:r>
            <a:endParaRPr lang="en-US" dirty="0"/>
          </a:p>
        </p:txBody>
      </p:sp>
      <p:sp>
        <p:nvSpPr>
          <p:cNvPr id="9" name="TextBox 8"/>
          <p:cNvSpPr txBox="1"/>
          <p:nvPr/>
        </p:nvSpPr>
        <p:spPr>
          <a:xfrm>
            <a:off x="352586" y="3316638"/>
            <a:ext cx="8702300" cy="1569660"/>
          </a:xfrm>
          <a:prstGeom prst="rect">
            <a:avLst/>
          </a:prstGeom>
          <a:noFill/>
        </p:spPr>
        <p:txBody>
          <a:bodyPr wrap="square" rtlCol="0">
            <a:spAutoFit/>
          </a:bodyPr>
          <a:lstStyle/>
          <a:p>
            <a:r>
              <a:rPr lang="en-US" sz="2400" dirty="0" smtClean="0"/>
              <a:t>With the present design we risk that the structural and cellular biology community will use the European XFEL for test purpose only while at the same time applying for real experiments to the bio-imaging </a:t>
            </a:r>
            <a:r>
              <a:rPr lang="en-US" sz="2400" dirty="0" err="1" smtClean="0"/>
              <a:t>beamline</a:t>
            </a:r>
            <a:r>
              <a:rPr lang="en-US" sz="2400" dirty="0" smtClean="0"/>
              <a:t> at the LCLS-II</a:t>
            </a:r>
            <a:endParaRPr lang="en-US" sz="2400" dirty="0"/>
          </a:p>
        </p:txBody>
      </p:sp>
      <p:sp>
        <p:nvSpPr>
          <p:cNvPr id="10" name="TextBox 9"/>
          <p:cNvSpPr txBox="1"/>
          <p:nvPr/>
        </p:nvSpPr>
        <p:spPr>
          <a:xfrm>
            <a:off x="441702" y="1311773"/>
            <a:ext cx="8524068" cy="1569660"/>
          </a:xfrm>
          <a:prstGeom prst="rect">
            <a:avLst/>
          </a:prstGeom>
          <a:noFill/>
        </p:spPr>
        <p:txBody>
          <a:bodyPr wrap="square" rtlCol="0">
            <a:spAutoFit/>
          </a:bodyPr>
          <a:lstStyle/>
          <a:p>
            <a:r>
              <a:rPr lang="en-US" sz="2400" dirty="0"/>
              <a:t>P</a:t>
            </a:r>
            <a:r>
              <a:rPr lang="en-US" sz="2400" dirty="0" smtClean="0"/>
              <a:t>roposed here cost-effective upgrade program gives the possibility to build a </a:t>
            </a:r>
            <a:r>
              <a:rPr lang="en-US" sz="2400" dirty="0" err="1" smtClean="0"/>
              <a:t>beamline</a:t>
            </a:r>
            <a:r>
              <a:rPr lang="en-US" sz="2400" dirty="0" smtClean="0"/>
              <a:t> optimized for single bio-molecular imaging bringing European XFEL to a world-</a:t>
            </a:r>
          </a:p>
          <a:p>
            <a:r>
              <a:rPr lang="en-US" sz="2400" dirty="0" smtClean="0"/>
              <a:t>leading position  in this field  </a:t>
            </a:r>
            <a:endParaRPr lang="en-US" sz="2400" dirty="0"/>
          </a:p>
        </p:txBody>
      </p:sp>
    </p:spTree>
    <p:extLst>
      <p:ext uri="{BB962C8B-B14F-4D97-AF65-F5344CB8AC3E}">
        <p14:creationId xmlns:p14="http://schemas.microsoft.com/office/powerpoint/2010/main" val="393048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Calculated scattering from a single photosystem-I             </a:t>
            </a:r>
            <a:br>
              <a:rPr lang="en-US" dirty="0" smtClean="0"/>
            </a:br>
            <a:r>
              <a:rPr lang="en-US" dirty="0"/>
              <a:t> </a:t>
            </a:r>
            <a:r>
              <a:rPr lang="en-US" dirty="0" smtClean="0"/>
              <a:t>                                     molecule </a:t>
            </a:r>
            <a:endParaRPr lang="de-DE" dirty="0"/>
          </a:p>
        </p:txBody>
      </p:sp>
      <p:sp>
        <p:nvSpPr>
          <p:cNvPr id="61" name="TextBox 60"/>
          <p:cNvSpPr txBox="1"/>
          <p:nvPr/>
        </p:nvSpPr>
        <p:spPr>
          <a:xfrm>
            <a:off x="836908" y="813660"/>
            <a:ext cx="7671661" cy="1231106"/>
          </a:xfrm>
          <a:prstGeom prst="rect">
            <a:avLst/>
          </a:prstGeom>
          <a:noFill/>
        </p:spPr>
        <p:txBody>
          <a:bodyPr wrap="square" rtlCol="0">
            <a:spAutoFit/>
          </a:bodyPr>
          <a:lstStyle/>
          <a:p>
            <a:r>
              <a:rPr lang="en-US" sz="2000" dirty="0" smtClean="0"/>
              <a:t>We</a:t>
            </a:r>
            <a:r>
              <a:rPr lang="en-US" sz="1800" dirty="0" smtClean="0"/>
              <a:t> confirm by simulations that, with  10</a:t>
            </a:r>
            <a:r>
              <a:rPr lang="en-US" sz="1800" baseline="30000" dirty="0" smtClean="0"/>
              <a:t>14</a:t>
            </a:r>
            <a:r>
              <a:rPr lang="en-US" sz="1800" dirty="0" smtClean="0"/>
              <a:t> photons per 10 </a:t>
            </a:r>
            <a:r>
              <a:rPr lang="en-US" sz="1800" dirty="0" err="1" smtClean="0"/>
              <a:t>fs</a:t>
            </a:r>
            <a:r>
              <a:rPr lang="en-US" sz="1800" dirty="0" smtClean="0"/>
              <a:t> pulse at 3.5 </a:t>
            </a:r>
            <a:r>
              <a:rPr lang="en-US" sz="1800" dirty="0" err="1" smtClean="0"/>
              <a:t>keV</a:t>
            </a:r>
            <a:r>
              <a:rPr lang="en-US" sz="1800" dirty="0" smtClean="0"/>
              <a:t> photon energy  in a 100 nm focus, one can achieve diffraction  to the desired resolution.  This is exemplified using photosystem-I membrane protein as a case study </a:t>
            </a:r>
            <a:endParaRPr lang="en-US" sz="1800" dirty="0"/>
          </a:p>
        </p:txBody>
      </p:sp>
      <p:pic>
        <p:nvPicPr>
          <p:cNvPr id="63" name="Picture 3" descr="D:\WORK\Moltrans\Photosystem1\Cell\series\Stack-0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014" y="2189671"/>
            <a:ext cx="2867911" cy="266258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5" descr="http://www.rcsb.org/pdb/education_discussion/molecule_of_the_month/images/1jb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600" y="2189671"/>
            <a:ext cx="2137446" cy="3041541"/>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4107049" y="5013572"/>
            <a:ext cx="4633994" cy="1077218"/>
          </a:xfrm>
          <a:prstGeom prst="rect">
            <a:avLst/>
          </a:prstGeom>
          <a:noFill/>
        </p:spPr>
        <p:txBody>
          <a:bodyPr wrap="square" rtlCol="0">
            <a:spAutoFit/>
          </a:bodyPr>
          <a:lstStyle/>
          <a:p>
            <a:r>
              <a:rPr lang="en-US" dirty="0" smtClean="0"/>
              <a:t>Simulated diffraction pattern from photosystem-I for </a:t>
            </a:r>
            <a:r>
              <a:rPr lang="en-US" dirty="0" err="1" smtClean="0"/>
              <a:t>fluence</a:t>
            </a:r>
            <a:r>
              <a:rPr lang="en-US" dirty="0" smtClean="0"/>
              <a:t> 10</a:t>
            </a:r>
            <a:r>
              <a:rPr lang="en-US" baseline="30000" dirty="0" smtClean="0"/>
              <a:t>22</a:t>
            </a:r>
            <a:r>
              <a:rPr lang="en-US" dirty="0" smtClean="0"/>
              <a:t> photons/mm</a:t>
            </a:r>
            <a:r>
              <a:rPr lang="en-US" baseline="30000" dirty="0" smtClean="0"/>
              <a:t>2</a:t>
            </a:r>
            <a:r>
              <a:rPr lang="en-US" dirty="0" smtClean="0"/>
              <a:t>. The simulation was performed for 3.5 </a:t>
            </a:r>
            <a:r>
              <a:rPr lang="en-US" dirty="0" err="1" smtClean="0"/>
              <a:t>keV</a:t>
            </a:r>
            <a:r>
              <a:rPr lang="en-US" dirty="0" smtClean="0"/>
              <a:t> radiation, neglecting radiation damage</a:t>
            </a:r>
            <a:endParaRPr lang="en-US" dirty="0"/>
          </a:p>
        </p:txBody>
      </p:sp>
      <p:sp>
        <p:nvSpPr>
          <p:cNvPr id="68" name="Rectangle 57"/>
          <p:cNvSpPr>
            <a:spLocks noChangeArrowheads="1"/>
          </p:cNvSpPr>
          <p:nvPr/>
        </p:nvSpPr>
        <p:spPr bwMode="auto">
          <a:xfrm>
            <a:off x="3403005" y="6253074"/>
            <a:ext cx="4497450" cy="4001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None/>
            </a:pPr>
            <a:r>
              <a:rPr lang="en-US" sz="2000" dirty="0">
                <a:solidFill>
                  <a:srgbClr val="000080"/>
                </a:solidFill>
                <a:latin typeface="Helvetica" pitchFamily="34" charset="0"/>
              </a:rPr>
              <a:t>Courtesy of </a:t>
            </a:r>
            <a:r>
              <a:rPr lang="en-US" sz="2000" dirty="0" smtClean="0">
                <a:solidFill>
                  <a:srgbClr val="000080"/>
                </a:solidFill>
                <a:latin typeface="Helvetica" pitchFamily="34" charset="0"/>
              </a:rPr>
              <a:t>S. </a:t>
            </a:r>
            <a:r>
              <a:rPr lang="en-US" sz="2000" dirty="0" err="1" smtClean="0">
                <a:solidFill>
                  <a:srgbClr val="000080"/>
                </a:solidFill>
                <a:latin typeface="Helvetica" pitchFamily="34" charset="0"/>
              </a:rPr>
              <a:t>Serkez</a:t>
            </a:r>
            <a:r>
              <a:rPr lang="en-US" sz="2000" dirty="0" smtClean="0">
                <a:solidFill>
                  <a:srgbClr val="000080"/>
                </a:solidFill>
                <a:latin typeface="Helvetica" pitchFamily="34" charset="0"/>
              </a:rPr>
              <a:t> and O. </a:t>
            </a:r>
            <a:r>
              <a:rPr lang="en-US" sz="2000" dirty="0" err="1" smtClean="0">
                <a:solidFill>
                  <a:srgbClr val="000080"/>
                </a:solidFill>
                <a:latin typeface="Helvetica" pitchFamily="34" charset="0"/>
              </a:rPr>
              <a:t>Yefanov</a:t>
            </a:r>
            <a:endParaRPr lang="en-US" sz="2000" dirty="0">
              <a:solidFill>
                <a:srgbClr val="000080"/>
              </a:solidFill>
              <a:latin typeface="Helvetica" pitchFamily="34" charset="0"/>
            </a:endParaRPr>
          </a:p>
        </p:txBody>
      </p:sp>
    </p:spTree>
    <p:extLst>
      <p:ext uri="{BB962C8B-B14F-4D97-AF65-F5344CB8AC3E}">
        <p14:creationId xmlns:p14="http://schemas.microsoft.com/office/powerpoint/2010/main" val="2392409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2"/>
          <p:cNvSpPr>
            <a:spLocks noGrp="1" noChangeArrowheads="1"/>
          </p:cNvSpPr>
          <p:nvPr>
            <p:ph type="title"/>
          </p:nvPr>
        </p:nvSpPr>
        <p:spPr bwMode="auto">
          <a:xfrm>
            <a:off x="292100" y="-40055"/>
            <a:ext cx="85201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en-US" dirty="0" smtClean="0"/>
              <a:t>Calculated</a:t>
            </a:r>
            <a:r>
              <a:rPr lang="en-US" sz="2400" dirty="0" smtClean="0">
                <a:solidFill>
                  <a:schemeClr val="bg1"/>
                </a:solidFill>
              </a:rPr>
              <a:t> scattering from a single photosystem-I                                  </a:t>
            </a:r>
            <a:br>
              <a:rPr lang="en-US" sz="2400" dirty="0" smtClean="0">
                <a:solidFill>
                  <a:schemeClr val="bg1"/>
                </a:solidFill>
              </a:rPr>
            </a:br>
            <a:r>
              <a:rPr lang="en-US" dirty="0" smtClean="0"/>
              <a:t>                                   </a:t>
            </a:r>
            <a:r>
              <a:rPr lang="en-US" sz="2400" dirty="0" smtClean="0">
                <a:solidFill>
                  <a:schemeClr val="bg1"/>
                </a:solidFill>
              </a:rPr>
              <a:t>molecule</a:t>
            </a:r>
            <a:endParaRPr lang="en-US" sz="2400" dirty="0">
              <a:solidFill>
                <a:schemeClr val="bg1"/>
              </a:solidFill>
            </a:endParaRPr>
          </a:p>
        </p:txBody>
      </p:sp>
      <p:sp>
        <p:nvSpPr>
          <p:cNvPr id="3" name="TextBox 2"/>
          <p:cNvSpPr txBox="1"/>
          <p:nvPr/>
        </p:nvSpPr>
        <p:spPr>
          <a:xfrm>
            <a:off x="782662" y="759418"/>
            <a:ext cx="7532177" cy="584775"/>
          </a:xfrm>
          <a:prstGeom prst="rect">
            <a:avLst/>
          </a:prstGeom>
          <a:noFill/>
        </p:spPr>
        <p:txBody>
          <a:bodyPr wrap="square" rtlCol="0">
            <a:spAutoFit/>
          </a:bodyPr>
          <a:lstStyle/>
          <a:p>
            <a:r>
              <a:rPr lang="en-US" dirty="0" smtClean="0"/>
              <a:t>Radially averaged scattered intensity as a function of scattering vector </a:t>
            </a:r>
            <a:r>
              <a:rPr lang="en-US" b="1" dirty="0"/>
              <a:t>S</a:t>
            </a:r>
            <a:r>
              <a:rPr lang="en-US" dirty="0" smtClean="0"/>
              <a:t> for the photosystem-I illuminated with 0.35 nm radiation</a:t>
            </a:r>
            <a:endParaRPr lang="en-US" dirty="0"/>
          </a:p>
        </p:txBody>
      </p:sp>
      <p:sp>
        <p:nvSpPr>
          <p:cNvPr id="4" name="TextBox 3"/>
          <p:cNvSpPr txBox="1"/>
          <p:nvPr/>
        </p:nvSpPr>
        <p:spPr>
          <a:xfrm>
            <a:off x="3520375" y="1429433"/>
            <a:ext cx="3854559" cy="1077218"/>
          </a:xfrm>
          <a:prstGeom prst="rect">
            <a:avLst/>
          </a:prstGeom>
          <a:noFill/>
        </p:spPr>
        <p:txBody>
          <a:bodyPr wrap="square" rtlCol="0">
            <a:spAutoFit/>
          </a:bodyPr>
          <a:lstStyle/>
          <a:p>
            <a:r>
              <a:rPr lang="en-US" dirty="0" smtClean="0"/>
              <a:t>Distance                         100 mm</a:t>
            </a:r>
          </a:p>
          <a:p>
            <a:r>
              <a:rPr lang="en-US" dirty="0" smtClean="0"/>
              <a:t>Sensor full size               200 mm</a:t>
            </a:r>
          </a:p>
          <a:p>
            <a:r>
              <a:rPr lang="en-US" dirty="0" smtClean="0"/>
              <a:t>Pixel size                        0.5 mm</a:t>
            </a:r>
          </a:p>
          <a:p>
            <a:r>
              <a:rPr lang="en-US" dirty="0" smtClean="0"/>
              <a:t>Resolution (pixels)          400</a:t>
            </a:r>
            <a:endParaRPr lang="en-US" dirty="0"/>
          </a:p>
        </p:txBody>
      </p:sp>
      <p:grpSp>
        <p:nvGrpSpPr>
          <p:cNvPr id="5" name="Group 4"/>
          <p:cNvGrpSpPr/>
          <p:nvPr/>
        </p:nvGrpSpPr>
        <p:grpSpPr>
          <a:xfrm>
            <a:off x="1968283" y="2647975"/>
            <a:ext cx="5160937" cy="3641055"/>
            <a:chOff x="1968283" y="2647975"/>
            <a:chExt cx="5160937" cy="3641055"/>
          </a:xfrm>
        </p:grpSpPr>
        <p:pic>
          <p:nvPicPr>
            <p:cNvPr id="54" name="Picture 2" descr="C:\Users\SSErkez\Desktop\Graph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283" y="2647975"/>
              <a:ext cx="5160937" cy="362555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4176793" y="5950476"/>
                  <a:ext cx="1425845" cy="338554"/>
                </a:xfrm>
                <a:prstGeom prst="rect">
                  <a:avLst/>
                </a:prstGeom>
                <a:solidFill>
                  <a:schemeClr val="bg1"/>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𝑆</m:t>
                        </m:r>
                        <m:r>
                          <a:rPr lang="en-US" b="0" i="1" smtClean="0">
                            <a:latin typeface="Cambria Math"/>
                          </a:rPr>
                          <m:t>=2</m:t>
                        </m:r>
                        <m:func>
                          <m:funcPr>
                            <m:ctrlPr>
                              <a:rPr lang="en-US" b="0" i="1" smtClean="0">
                                <a:latin typeface="Cambria Math"/>
                              </a:rPr>
                            </m:ctrlPr>
                          </m:funcPr>
                          <m:fName>
                            <m:r>
                              <m:rPr>
                                <m:sty m:val="p"/>
                              </m:rPr>
                              <a:rPr lang="en-US" b="0" i="0" smtClean="0">
                                <a:latin typeface="Cambria Math"/>
                              </a:rPr>
                              <m:t>sin</m:t>
                            </m:r>
                          </m:fName>
                          <m:e>
                            <m:r>
                              <a:rPr lang="en-US" b="0" i="1" smtClean="0">
                                <a:latin typeface="Cambria Math"/>
                              </a:rPr>
                              <m:t>𝜃</m:t>
                            </m:r>
                            <m:r>
                              <a:rPr lang="en-US" b="0" i="1" smtClean="0">
                                <a:latin typeface="Cambria Math"/>
                              </a:rPr>
                              <m:t>/</m:t>
                            </m:r>
                            <m:r>
                              <a:rPr lang="en-US" b="0" i="1" smtClean="0">
                                <a:latin typeface="Cambria Math"/>
                              </a:rPr>
                              <m:t>𝜆</m:t>
                            </m:r>
                          </m:e>
                        </m:func>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176793" y="5950476"/>
                  <a:ext cx="1425845" cy="338554"/>
                </a:xfrm>
                <a:prstGeom prst="rect">
                  <a:avLst/>
                </a:prstGeom>
                <a:blipFill rotWithShape="1">
                  <a:blip r:embed="rId3"/>
                  <a:stretch>
                    <a:fillRect b="-10714"/>
                  </a:stretch>
                </a:blipFill>
                <a:ln>
                  <a:noFill/>
                </a:ln>
              </p:spPr>
              <p:txBody>
                <a:bodyPr/>
                <a:lstStyle/>
                <a:p>
                  <a:r>
                    <a:rPr lang="en-US">
                      <a:noFill/>
                    </a:rPr>
                    <a:t> </a:t>
                  </a:r>
                </a:p>
              </p:txBody>
            </p:sp>
          </mc:Fallback>
        </mc:AlternateContent>
        <p:sp>
          <p:nvSpPr>
            <p:cNvPr id="7" name="TextBox 6"/>
            <p:cNvSpPr txBox="1"/>
            <p:nvPr/>
          </p:nvSpPr>
          <p:spPr>
            <a:xfrm rot="16200000">
              <a:off x="1526582" y="4082248"/>
              <a:ext cx="1425845" cy="338554"/>
            </a:xfrm>
            <a:prstGeom prst="rect">
              <a:avLst/>
            </a:prstGeom>
            <a:solidFill>
              <a:schemeClr val="bg1"/>
            </a:solidFill>
            <a:ln>
              <a:noFill/>
            </a:ln>
          </p:spPr>
          <p:txBody>
            <a:bodyPr wrap="square" rtlCol="0">
              <a:spAutoFit/>
            </a:bodyPr>
            <a:lstStyle/>
            <a:p>
              <a:r>
                <a:rPr lang="en-US" b="0" dirty="0" smtClean="0"/>
                <a:t>&lt;I(</a:t>
              </a:r>
              <a:r>
                <a:rPr lang="en-US" b="0" i="1" dirty="0" smtClean="0"/>
                <a:t>S</a:t>
              </a:r>
              <a:r>
                <a:rPr lang="en-US" b="0" dirty="0" smtClean="0"/>
                <a:t>)&gt;, </a:t>
              </a:r>
              <a:r>
                <a:rPr lang="en-US" b="0" dirty="0" err="1" smtClean="0"/>
                <a:t>ph</a:t>
              </a:r>
              <a:endParaRPr lang="en-US"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Calculated scattering from a single  photosystem-I molecule</a:t>
            </a:r>
            <a:endParaRPr lang="en-US" dirty="0"/>
          </a:p>
        </p:txBody>
      </p:sp>
      <p:sp>
        <p:nvSpPr>
          <p:cNvPr id="6" name="TextBox 5"/>
          <p:cNvSpPr txBox="1"/>
          <p:nvPr/>
        </p:nvSpPr>
        <p:spPr>
          <a:xfrm>
            <a:off x="526943" y="875654"/>
            <a:ext cx="8283844" cy="4247317"/>
          </a:xfrm>
          <a:prstGeom prst="rect">
            <a:avLst/>
          </a:prstGeom>
          <a:noFill/>
        </p:spPr>
        <p:txBody>
          <a:bodyPr wrap="square" rtlCol="0">
            <a:spAutoFit/>
          </a:bodyPr>
          <a:lstStyle/>
          <a:p>
            <a:r>
              <a:rPr lang="en-US" sz="1800" dirty="0"/>
              <a:t>F</a:t>
            </a:r>
            <a:r>
              <a:rPr lang="en-US" sz="1800" dirty="0" smtClean="0"/>
              <a:t>ull 3D information requires combining many diffraction patterns. For identical</a:t>
            </a:r>
          </a:p>
          <a:p>
            <a:r>
              <a:rPr lang="en-US" sz="1800" dirty="0"/>
              <a:t>o</a:t>
            </a:r>
            <a:r>
              <a:rPr lang="en-US" sz="1800" dirty="0" smtClean="0"/>
              <a:t>bjects, each pattern corresponds to a different orientation of the object. Combining data from many patterns of the same orientations of an identical object is also needed to increase the overall signal. </a:t>
            </a:r>
            <a:endParaRPr lang="en-US" sz="1800" dirty="0"/>
          </a:p>
          <a:p>
            <a:r>
              <a:rPr lang="en-US" sz="1800" dirty="0" smtClean="0"/>
              <a:t> </a:t>
            </a:r>
          </a:p>
          <a:p>
            <a:r>
              <a:rPr lang="en-US" sz="1800" dirty="0" smtClean="0"/>
              <a:t>Key metric is  the number of photons per pixel per (single shot) pattern.</a:t>
            </a:r>
            <a:endParaRPr lang="en-US" sz="1800" dirty="0"/>
          </a:p>
          <a:p>
            <a:endParaRPr lang="en-US" sz="1800" dirty="0" smtClean="0"/>
          </a:p>
          <a:p>
            <a:r>
              <a:rPr lang="en-US" sz="1800" dirty="0" smtClean="0"/>
              <a:t>We see from our calculated diffraction pattern that most detector pixel values are considerably higher than one photon count up to resolution approaching </a:t>
            </a:r>
            <a:endParaRPr lang="en-US" sz="1800" dirty="0"/>
          </a:p>
          <a:p>
            <a:r>
              <a:rPr lang="en-US" sz="1800" dirty="0" smtClean="0"/>
              <a:t>0.3 nm</a:t>
            </a:r>
          </a:p>
          <a:p>
            <a:endParaRPr lang="en-US" sz="1800" dirty="0" smtClean="0"/>
          </a:p>
          <a:p>
            <a:r>
              <a:rPr lang="en-US" sz="1800" dirty="0" smtClean="0"/>
              <a:t>Detector pixel value &gt; 1 photon/pixel  resulting in an increase in number of classified  images (i.e. determined with point of view orientation)  up to the number of hits</a:t>
            </a:r>
          </a:p>
          <a:p>
            <a:endParaRPr lang="en-US" sz="1800" dirty="0" smtClean="0"/>
          </a:p>
        </p:txBody>
      </p:sp>
      <p:sp>
        <p:nvSpPr>
          <p:cNvPr id="3" name="TextBox 2"/>
          <p:cNvSpPr txBox="1"/>
          <p:nvPr/>
        </p:nvSpPr>
        <p:spPr>
          <a:xfrm>
            <a:off x="526942" y="5014483"/>
            <a:ext cx="8283845" cy="923330"/>
          </a:xfrm>
          <a:prstGeom prst="rect">
            <a:avLst/>
          </a:prstGeom>
          <a:noFill/>
        </p:spPr>
        <p:txBody>
          <a:bodyPr wrap="square" rtlCol="0">
            <a:spAutoFit/>
          </a:bodyPr>
          <a:lstStyle/>
          <a:p>
            <a:r>
              <a:rPr lang="en-US" sz="1800" dirty="0" smtClean="0"/>
              <a:t>For a molecule of 10 nm size one needs ~ 10</a:t>
            </a:r>
            <a:r>
              <a:rPr lang="en-US" sz="1800" baseline="30000" dirty="0" smtClean="0"/>
              <a:t>2</a:t>
            </a:r>
            <a:r>
              <a:rPr lang="en-US" sz="1800" dirty="0" smtClean="0"/>
              <a:t> evenly spread 2D projections to get a geometrical resolution of 0.3 nm. </a:t>
            </a:r>
            <a:r>
              <a:rPr lang="en-US" sz="1800" dirty="0"/>
              <a:t> </a:t>
            </a:r>
            <a:r>
              <a:rPr lang="en-US" sz="1800" dirty="0" smtClean="0"/>
              <a:t>Thus for </a:t>
            </a:r>
            <a:r>
              <a:rPr lang="en-US" sz="1800" dirty="0" err="1" smtClean="0"/>
              <a:t>fluence</a:t>
            </a:r>
            <a:r>
              <a:rPr lang="en-US" sz="1800" dirty="0" smtClean="0"/>
              <a:t> 10</a:t>
            </a:r>
            <a:r>
              <a:rPr lang="en-US" sz="1800" baseline="30000" dirty="0" smtClean="0"/>
              <a:t>22</a:t>
            </a:r>
            <a:r>
              <a:rPr lang="en-US" sz="1800" dirty="0" smtClean="0"/>
              <a:t> photons/mm</a:t>
            </a:r>
            <a:r>
              <a:rPr lang="en-US" sz="1800" baseline="30000" dirty="0" smtClean="0"/>
              <a:t>2</a:t>
            </a:r>
            <a:r>
              <a:rPr lang="en-US" sz="1800" dirty="0" smtClean="0"/>
              <a:t> , number of images ~ 10</a:t>
            </a:r>
            <a:r>
              <a:rPr lang="en-US" sz="1800" baseline="30000" dirty="0" smtClean="0"/>
              <a:t>4  </a:t>
            </a:r>
            <a:r>
              <a:rPr lang="en-US" sz="1800" dirty="0" smtClean="0"/>
              <a:t>is required to achieve full 3D information.    </a:t>
            </a:r>
            <a:endParaRPr lang="en-US" sz="1800" dirty="0"/>
          </a:p>
        </p:txBody>
      </p:sp>
    </p:spTree>
    <p:extLst>
      <p:ext uri="{BB962C8B-B14F-4D97-AF65-F5344CB8AC3E}">
        <p14:creationId xmlns:p14="http://schemas.microsoft.com/office/powerpoint/2010/main" val="507223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of  imaging of single molecules with present design of European XFEL </a:t>
            </a:r>
            <a:endParaRPr lang="en-US" dirty="0"/>
          </a:p>
        </p:txBody>
      </p:sp>
      <p:sp>
        <p:nvSpPr>
          <p:cNvPr id="5" name="TextBox 4"/>
          <p:cNvSpPr txBox="1"/>
          <p:nvPr/>
        </p:nvSpPr>
        <p:spPr>
          <a:xfrm>
            <a:off x="294468" y="953145"/>
            <a:ext cx="8407830" cy="1015663"/>
          </a:xfrm>
          <a:prstGeom prst="rect">
            <a:avLst/>
          </a:prstGeom>
          <a:noFill/>
        </p:spPr>
        <p:txBody>
          <a:bodyPr wrap="square" rtlCol="0">
            <a:spAutoFit/>
          </a:bodyPr>
          <a:lstStyle/>
          <a:p>
            <a:r>
              <a:rPr lang="en-US" sz="2000" dirty="0" smtClean="0"/>
              <a:t>According to the present design of EXFEL,  (SASE) power saturates at ~ 50 GW. This is very far from 10 TW-power level required for imaging of single bio-molecules.</a:t>
            </a:r>
            <a:endParaRPr lang="en-US" sz="2000" dirty="0"/>
          </a:p>
        </p:txBody>
      </p:sp>
      <p:sp>
        <p:nvSpPr>
          <p:cNvPr id="8" name="TextBox 7"/>
          <p:cNvSpPr txBox="1"/>
          <p:nvPr/>
        </p:nvSpPr>
        <p:spPr>
          <a:xfrm>
            <a:off x="220851" y="4251000"/>
            <a:ext cx="8004875" cy="707886"/>
          </a:xfrm>
          <a:prstGeom prst="rect">
            <a:avLst/>
          </a:prstGeom>
          <a:noFill/>
        </p:spPr>
        <p:txBody>
          <a:bodyPr wrap="square" rtlCol="0">
            <a:spAutoFit/>
          </a:bodyPr>
          <a:lstStyle/>
          <a:p>
            <a:r>
              <a:rPr lang="en-US" sz="2000" dirty="0" smtClean="0"/>
              <a:t>Self-seeding and </a:t>
            </a:r>
            <a:r>
              <a:rPr lang="en-US" sz="2000" dirty="0" err="1" smtClean="0"/>
              <a:t>undulator</a:t>
            </a:r>
            <a:r>
              <a:rPr lang="en-US" sz="2000" dirty="0" smtClean="0"/>
              <a:t> tapering greatly improves FEL efficiency </a:t>
            </a:r>
          </a:p>
          <a:p>
            <a:endParaRPr lang="en-US" sz="2000" dirty="0"/>
          </a:p>
        </p:txBody>
      </p:sp>
      <p:sp>
        <p:nvSpPr>
          <p:cNvPr id="9" name="TextBox 8"/>
          <p:cNvSpPr txBox="1"/>
          <p:nvPr/>
        </p:nvSpPr>
        <p:spPr>
          <a:xfrm>
            <a:off x="220850" y="4958886"/>
            <a:ext cx="8628682" cy="1015663"/>
          </a:xfrm>
          <a:prstGeom prst="rect">
            <a:avLst/>
          </a:prstGeom>
          <a:noFill/>
        </p:spPr>
        <p:txBody>
          <a:bodyPr wrap="square" rtlCol="0">
            <a:spAutoFit/>
          </a:bodyPr>
          <a:lstStyle/>
          <a:p>
            <a:r>
              <a:rPr lang="en-US" sz="2000" dirty="0" smtClean="0"/>
              <a:t>Cost of self-seeding setup with single crystal </a:t>
            </a:r>
            <a:r>
              <a:rPr lang="en-US" sz="2000" dirty="0" err="1" smtClean="0"/>
              <a:t>monochromator</a:t>
            </a:r>
            <a:r>
              <a:rPr lang="en-US" sz="2000" dirty="0" smtClean="0"/>
              <a:t> is ~ 2 MEUR. </a:t>
            </a:r>
            <a:r>
              <a:rPr lang="en-US" sz="2000" dirty="0" err="1" smtClean="0"/>
              <a:t>Undulator</a:t>
            </a:r>
            <a:r>
              <a:rPr lang="en-US" sz="2000" dirty="0" smtClean="0"/>
              <a:t> tapering is based on the used the baseline tunable gap </a:t>
            </a:r>
            <a:r>
              <a:rPr lang="en-US" sz="2000" dirty="0" err="1" smtClean="0"/>
              <a:t>undulator</a:t>
            </a:r>
            <a:r>
              <a:rPr lang="en-US" sz="2000" dirty="0" smtClean="0"/>
              <a:t> and can be implemented without additional cost. </a:t>
            </a:r>
            <a:endParaRPr lang="en-US" sz="2000" dirty="0"/>
          </a:p>
        </p:txBody>
      </p:sp>
      <p:sp>
        <p:nvSpPr>
          <p:cNvPr id="11" name="TextBox 10"/>
          <p:cNvSpPr txBox="1"/>
          <p:nvPr/>
        </p:nvSpPr>
        <p:spPr>
          <a:xfrm>
            <a:off x="298341" y="2098730"/>
            <a:ext cx="8155983" cy="1323439"/>
          </a:xfrm>
          <a:prstGeom prst="rect">
            <a:avLst/>
          </a:prstGeom>
          <a:noFill/>
        </p:spPr>
        <p:txBody>
          <a:bodyPr wrap="square" rtlCol="0">
            <a:spAutoFit/>
          </a:bodyPr>
          <a:lstStyle/>
          <a:p>
            <a:r>
              <a:rPr lang="en-US" sz="2000" dirty="0" smtClean="0"/>
              <a:t>Conclusion: There are no  perspectives of imaging of single bio-particles with present design of European XFEL.  </a:t>
            </a:r>
          </a:p>
          <a:p>
            <a:endParaRPr lang="en-US" sz="2000" dirty="0"/>
          </a:p>
          <a:p>
            <a:r>
              <a:rPr lang="en-US" sz="2000" dirty="0" smtClean="0"/>
              <a:t>There is an urgent need to improve design, before it is too late! </a:t>
            </a:r>
            <a:endParaRPr lang="en-US" sz="2000" dirty="0"/>
          </a:p>
        </p:txBody>
      </p:sp>
      <p:sp>
        <p:nvSpPr>
          <p:cNvPr id="13" name="TextBox 12"/>
          <p:cNvSpPr txBox="1"/>
          <p:nvPr/>
        </p:nvSpPr>
        <p:spPr>
          <a:xfrm>
            <a:off x="298342" y="3589281"/>
            <a:ext cx="7594170" cy="400110"/>
          </a:xfrm>
          <a:prstGeom prst="rect">
            <a:avLst/>
          </a:prstGeom>
          <a:noFill/>
        </p:spPr>
        <p:txBody>
          <a:bodyPr wrap="square" rtlCol="0">
            <a:spAutoFit/>
          </a:bodyPr>
          <a:lstStyle/>
          <a:p>
            <a:r>
              <a:rPr lang="en-US" sz="2000" dirty="0" smtClean="0"/>
              <a:t>There is cost-effective way to improve the output power:</a:t>
            </a:r>
            <a:endParaRPr lang="en-US" sz="2000" dirty="0"/>
          </a:p>
        </p:txBody>
      </p:sp>
    </p:spTree>
    <p:extLst>
      <p:ext uri="{BB962C8B-B14F-4D97-AF65-F5344CB8AC3E}">
        <p14:creationId xmlns:p14="http://schemas.microsoft.com/office/powerpoint/2010/main" val="1270302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10 TW-power </a:t>
            </a:r>
            <a:r>
              <a:rPr lang="de-DE" dirty="0" err="1" smtClean="0"/>
              <a:t>level</a:t>
            </a:r>
            <a:r>
              <a:rPr lang="de-DE" dirty="0" smtClean="0"/>
              <a:t> </a:t>
            </a:r>
            <a:r>
              <a:rPr lang="de-DE" dirty="0" err="1" smtClean="0"/>
              <a:t>undulator</a:t>
            </a:r>
            <a:r>
              <a:rPr lang="de-DE" dirty="0" smtClean="0"/>
              <a:t> </a:t>
            </a:r>
            <a:r>
              <a:rPr lang="de-DE" dirty="0" err="1" smtClean="0"/>
              <a:t>source</a:t>
            </a:r>
            <a:r>
              <a:rPr lang="de-DE" dirty="0" smtClean="0"/>
              <a:t> </a:t>
            </a:r>
            <a:endParaRPr lang="de-DE" dirty="0"/>
          </a:p>
        </p:txBody>
      </p:sp>
      <p:sp>
        <p:nvSpPr>
          <p:cNvPr id="3" name="TextBox 2"/>
          <p:cNvSpPr txBox="1"/>
          <p:nvPr/>
        </p:nvSpPr>
        <p:spPr>
          <a:xfrm>
            <a:off x="813660" y="1307768"/>
            <a:ext cx="7446938" cy="2246769"/>
          </a:xfrm>
          <a:prstGeom prst="rect">
            <a:avLst/>
          </a:prstGeom>
          <a:noFill/>
        </p:spPr>
        <p:txBody>
          <a:bodyPr wrap="square" rtlCol="0">
            <a:spAutoFit/>
          </a:bodyPr>
          <a:lstStyle/>
          <a:p>
            <a:r>
              <a:rPr lang="en-US" sz="2000" dirty="0" smtClean="0"/>
              <a:t>We propose to use the simplest configuration combining self-seeding and </a:t>
            </a:r>
            <a:r>
              <a:rPr lang="en-US" sz="2000" dirty="0" err="1" smtClean="0"/>
              <a:t>undulator</a:t>
            </a:r>
            <a:r>
              <a:rPr lang="en-US" sz="2000" dirty="0" smtClean="0"/>
              <a:t> tapering techniques with </a:t>
            </a:r>
            <a:r>
              <a:rPr lang="en-US" sz="2000" dirty="0" err="1" smtClean="0"/>
              <a:t>emittance</a:t>
            </a:r>
            <a:r>
              <a:rPr lang="en-US" sz="2000" dirty="0" smtClean="0"/>
              <a:t>-spoiler method. </a:t>
            </a:r>
          </a:p>
          <a:p>
            <a:endParaRPr lang="en-US" sz="2000" dirty="0" smtClean="0"/>
          </a:p>
          <a:p>
            <a:endParaRPr lang="en-US" sz="2000" dirty="0"/>
          </a:p>
          <a:p>
            <a:r>
              <a:rPr lang="en-US" sz="2000" dirty="0" smtClean="0"/>
              <a:t>Last year experiments  at the LCLS  confirmed the feasibility of all these three new techniques.</a:t>
            </a:r>
            <a:endParaRPr lang="en-US" sz="2000" dirty="0"/>
          </a:p>
        </p:txBody>
      </p:sp>
      <p:sp>
        <p:nvSpPr>
          <p:cNvPr id="8" name="TextBox 7"/>
          <p:cNvSpPr txBox="1"/>
          <p:nvPr/>
        </p:nvSpPr>
        <p:spPr>
          <a:xfrm>
            <a:off x="813660" y="3924903"/>
            <a:ext cx="7446938" cy="1323439"/>
          </a:xfrm>
          <a:prstGeom prst="rect">
            <a:avLst/>
          </a:prstGeom>
          <a:noFill/>
        </p:spPr>
        <p:txBody>
          <a:bodyPr wrap="square" rtlCol="0">
            <a:spAutoFit/>
          </a:bodyPr>
          <a:lstStyle/>
          <a:p>
            <a:r>
              <a:rPr lang="en-US" sz="2000" dirty="0" smtClean="0"/>
              <a:t>We use the current profile, the normalized </a:t>
            </a:r>
            <a:r>
              <a:rPr lang="en-US" sz="2000" dirty="0" err="1" smtClean="0"/>
              <a:t>emittance</a:t>
            </a:r>
            <a:r>
              <a:rPr lang="en-US" sz="2000" dirty="0" smtClean="0"/>
              <a:t>, the energy spread profile, the electron beam energy spread, and the resistive </a:t>
            </a:r>
            <a:r>
              <a:rPr lang="en-US" sz="2000" dirty="0" err="1" smtClean="0"/>
              <a:t>wakefields</a:t>
            </a:r>
            <a:r>
              <a:rPr lang="en-US" sz="2000" dirty="0" smtClean="0"/>
              <a:t> in </a:t>
            </a:r>
            <a:r>
              <a:rPr lang="en-US" sz="2000" dirty="0" err="1" smtClean="0"/>
              <a:t>undulator</a:t>
            </a:r>
            <a:r>
              <a:rPr lang="en-US" sz="2000" dirty="0" smtClean="0"/>
              <a:t> from “Compression </a:t>
            </a:r>
            <a:r>
              <a:rPr lang="en-US" sz="2000" dirty="0" err="1" smtClean="0"/>
              <a:t>Scenarious</a:t>
            </a:r>
            <a:r>
              <a:rPr lang="en-US" sz="2000" dirty="0" smtClean="0"/>
              <a:t> for the European XFEL” Igor </a:t>
            </a:r>
            <a:r>
              <a:rPr lang="en-US" sz="2000" dirty="0" err="1" smtClean="0"/>
              <a:t>Zagorodnov</a:t>
            </a:r>
            <a:r>
              <a:rPr lang="en-US" sz="2000" dirty="0"/>
              <a:t> </a:t>
            </a:r>
            <a:r>
              <a:rPr lang="en-US" sz="2000" dirty="0" smtClean="0"/>
              <a:t>DESY 14 April 2012</a:t>
            </a:r>
            <a:endParaRPr lang="en-US" sz="2000" dirty="0"/>
          </a:p>
        </p:txBody>
      </p:sp>
    </p:spTree>
    <p:extLst>
      <p:ext uri="{BB962C8B-B14F-4D97-AF65-F5344CB8AC3E}">
        <p14:creationId xmlns:p14="http://schemas.microsoft.com/office/powerpoint/2010/main" val="1373701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Strong </a:t>
            </a:r>
            <a:r>
              <a:rPr lang="de-DE" dirty="0" err="1" smtClean="0"/>
              <a:t>compression</a:t>
            </a:r>
            <a:r>
              <a:rPr lang="de-DE" dirty="0" smtClean="0"/>
              <a:t> </a:t>
            </a:r>
            <a:r>
              <a:rPr lang="de-DE" dirty="0" err="1" smtClean="0"/>
              <a:t>for</a:t>
            </a:r>
            <a:r>
              <a:rPr lang="de-DE" dirty="0" smtClean="0"/>
              <a:t> 1 </a:t>
            </a:r>
            <a:r>
              <a:rPr lang="de-DE" dirty="0" err="1" smtClean="0"/>
              <a:t>nC</a:t>
            </a:r>
            <a:r>
              <a:rPr lang="de-DE" dirty="0" smtClean="0"/>
              <a:t> </a:t>
            </a:r>
            <a:r>
              <a:rPr lang="de-DE" dirty="0" err="1" smtClean="0"/>
              <a:t>charge</a:t>
            </a:r>
            <a:endParaRPr lang="de-DE"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0070" y="1917479"/>
            <a:ext cx="4423930" cy="3570080"/>
          </a:xfrm>
          <a:prstGeom prst="rect">
            <a:avLst/>
          </a:prstGeom>
        </p:spPr>
      </p:pic>
      <p:pic>
        <p:nvPicPr>
          <p:cNvPr id="20" name="Picture 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87" y="1547699"/>
            <a:ext cx="5008605" cy="3939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4"/>
          <p:cNvSpPr txBox="1">
            <a:spLocks noChangeArrowheads="1"/>
          </p:cNvSpPr>
          <p:nvPr/>
        </p:nvSpPr>
        <p:spPr bwMode="auto">
          <a:xfrm>
            <a:off x="2756803" y="711212"/>
            <a:ext cx="2821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solidFill>
                  <a:schemeClr val="accent2"/>
                </a:solidFill>
                <a:latin typeface="+mj-lt"/>
              </a:rPr>
              <a:t>Q</a:t>
            </a:r>
            <a:r>
              <a:rPr lang="de-DE" sz="2800" b="1" dirty="0" smtClean="0">
                <a:solidFill>
                  <a:schemeClr val="accent2"/>
                </a:solidFill>
                <a:latin typeface="+mj-lt"/>
              </a:rPr>
              <a:t>=1 </a:t>
            </a:r>
            <a:r>
              <a:rPr lang="de-DE" sz="2800" b="1" dirty="0" err="1" smtClean="0">
                <a:solidFill>
                  <a:schemeClr val="accent2"/>
                </a:solidFill>
                <a:latin typeface="+mj-lt"/>
              </a:rPr>
              <a:t>nC</a:t>
            </a:r>
            <a:r>
              <a:rPr lang="de-DE" sz="2800" b="1" dirty="0" smtClean="0">
                <a:solidFill>
                  <a:schemeClr val="accent2"/>
                </a:solidFill>
                <a:latin typeface="+mj-lt"/>
              </a:rPr>
              <a:t>, I=10kA</a:t>
            </a:r>
            <a:endParaRPr lang="en-US" sz="2800" b="1" dirty="0">
              <a:solidFill>
                <a:schemeClr val="accent2"/>
              </a:solidFill>
              <a:latin typeface="+mj-lt"/>
            </a:endParaRPr>
          </a:p>
        </p:txBody>
      </p:sp>
      <p:sp>
        <p:nvSpPr>
          <p:cNvPr id="22" name="Text Box 7"/>
          <p:cNvSpPr txBox="1">
            <a:spLocks noChangeArrowheads="1"/>
          </p:cNvSpPr>
          <p:nvPr/>
        </p:nvSpPr>
        <p:spPr bwMode="auto">
          <a:xfrm>
            <a:off x="1288810" y="1074158"/>
            <a:ext cx="16626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Phase space</a:t>
            </a:r>
          </a:p>
        </p:txBody>
      </p:sp>
      <p:graphicFrame>
        <p:nvGraphicFramePr>
          <p:cNvPr id="23" name="Object 22"/>
          <p:cNvGraphicFramePr>
            <a:graphicFrameLocks noChangeAspect="1"/>
          </p:cNvGraphicFramePr>
          <p:nvPr>
            <p:extLst>
              <p:ext uri="{D42A27DB-BD31-4B8C-83A1-F6EECF244321}">
                <p14:modId xmlns:p14="http://schemas.microsoft.com/office/powerpoint/2010/main" val="365898227"/>
              </p:ext>
            </p:extLst>
          </p:nvPr>
        </p:nvGraphicFramePr>
        <p:xfrm>
          <a:off x="6276159" y="4314142"/>
          <a:ext cx="860425" cy="307975"/>
        </p:xfrm>
        <a:graphic>
          <a:graphicData uri="http://schemas.openxmlformats.org/presentationml/2006/ole">
            <mc:AlternateContent xmlns:mc="http://schemas.openxmlformats.org/markup-compatibility/2006">
              <mc:Choice xmlns:v="urn:schemas-microsoft-com:vml" Requires="v">
                <p:oleObj spid="_x0000_s2308" name="Equation" r:id="rId5" imgW="533169" imgH="190417" progId="Equation.DSMT4">
                  <p:embed/>
                </p:oleObj>
              </mc:Choice>
              <mc:Fallback>
                <p:oleObj name="Equation" r:id="rId5" imgW="533169" imgH="19041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6159" y="4314142"/>
                        <a:ext cx="86042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762705342"/>
              </p:ext>
            </p:extLst>
          </p:nvPr>
        </p:nvGraphicFramePr>
        <p:xfrm>
          <a:off x="6108805" y="5333918"/>
          <a:ext cx="1744663" cy="428625"/>
        </p:xfrm>
        <a:graphic>
          <a:graphicData uri="http://schemas.openxmlformats.org/presentationml/2006/ole">
            <mc:AlternateContent xmlns:mc="http://schemas.openxmlformats.org/markup-compatibility/2006">
              <mc:Choice xmlns:v="urn:schemas-microsoft-com:vml" Requires="v">
                <p:oleObj spid="_x0000_s2309" name="Equation" r:id="rId7" imgW="825480" imgH="203040" progId="Equation.DSMT4">
                  <p:embed/>
                </p:oleObj>
              </mc:Choice>
              <mc:Fallback>
                <p:oleObj name="Equation" r:id="rId7" imgW="825480" imgH="203040" progId="Equation.DSMT4">
                  <p:embed/>
                  <p:pic>
                    <p:nvPicPr>
                      <p:cNvPr id="0" name=""/>
                      <p:cNvPicPr>
                        <a:picLocks noChangeAspect="1" noChangeArrowheads="1"/>
                      </p:cNvPicPr>
                      <p:nvPr/>
                    </p:nvPicPr>
                    <p:blipFill>
                      <a:blip r:embed="rId8"/>
                      <a:srcRect/>
                      <a:stretch>
                        <a:fillRect/>
                      </a:stretch>
                    </p:blipFill>
                    <p:spPr bwMode="auto">
                      <a:xfrm>
                        <a:off x="6108805" y="5333918"/>
                        <a:ext cx="1744663"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937748125"/>
              </p:ext>
            </p:extLst>
          </p:nvPr>
        </p:nvGraphicFramePr>
        <p:xfrm>
          <a:off x="6166860" y="5762543"/>
          <a:ext cx="1530350" cy="455612"/>
        </p:xfrm>
        <a:graphic>
          <a:graphicData uri="http://schemas.openxmlformats.org/presentationml/2006/ole">
            <mc:AlternateContent xmlns:mc="http://schemas.openxmlformats.org/markup-compatibility/2006">
              <mc:Choice xmlns:v="urn:schemas-microsoft-com:vml" Requires="v">
                <p:oleObj spid="_x0000_s2310" name="Equation" r:id="rId9" imgW="723600" imgH="215640" progId="Equation.DSMT4">
                  <p:embed/>
                </p:oleObj>
              </mc:Choice>
              <mc:Fallback>
                <p:oleObj name="Equation" r:id="rId9" imgW="723600" imgH="215640" progId="Equation.DSMT4">
                  <p:embed/>
                  <p:pic>
                    <p:nvPicPr>
                      <p:cNvPr id="0" name=""/>
                      <p:cNvPicPr>
                        <a:picLocks noChangeAspect="1" noChangeArrowheads="1"/>
                      </p:cNvPicPr>
                      <p:nvPr/>
                    </p:nvPicPr>
                    <p:blipFill>
                      <a:blip r:embed="rId10"/>
                      <a:srcRect/>
                      <a:stretch>
                        <a:fillRect/>
                      </a:stretch>
                    </p:blipFill>
                    <p:spPr bwMode="auto">
                      <a:xfrm>
                        <a:off x="6166860" y="5762543"/>
                        <a:ext cx="153035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Text Box 12"/>
          <p:cNvSpPr txBox="1">
            <a:spLocks noChangeArrowheads="1"/>
          </p:cNvSpPr>
          <p:nvPr/>
        </p:nvSpPr>
        <p:spPr bwMode="auto">
          <a:xfrm>
            <a:off x="4764198" y="1304991"/>
            <a:ext cx="43356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Current, </a:t>
            </a:r>
            <a:r>
              <a:rPr lang="en-US" sz="2400" dirty="0" err="1">
                <a:latin typeface="Times New Roman" pitchFamily="18" charset="0"/>
              </a:rPr>
              <a:t>emittance</a:t>
            </a:r>
            <a:r>
              <a:rPr lang="en-US" sz="2400" dirty="0">
                <a:latin typeface="Times New Roman" pitchFamily="18" charset="0"/>
              </a:rPr>
              <a:t>, energy spread</a:t>
            </a:r>
          </a:p>
        </p:txBody>
      </p:sp>
      <p:graphicFrame>
        <p:nvGraphicFramePr>
          <p:cNvPr id="27" name="Object 13"/>
          <p:cNvGraphicFramePr>
            <a:graphicFrameLocks noChangeAspect="1"/>
          </p:cNvGraphicFramePr>
          <p:nvPr>
            <p:extLst>
              <p:ext uri="{D42A27DB-BD31-4B8C-83A1-F6EECF244321}">
                <p14:modId xmlns:p14="http://schemas.microsoft.com/office/powerpoint/2010/main" val="1252380444"/>
              </p:ext>
            </p:extLst>
          </p:nvPr>
        </p:nvGraphicFramePr>
        <p:xfrm>
          <a:off x="8283575" y="4639828"/>
          <a:ext cx="860425" cy="401638"/>
        </p:xfrm>
        <a:graphic>
          <a:graphicData uri="http://schemas.openxmlformats.org/presentationml/2006/ole">
            <mc:AlternateContent xmlns:mc="http://schemas.openxmlformats.org/markup-compatibility/2006">
              <mc:Choice xmlns:v="urn:schemas-microsoft-com:vml" Requires="v">
                <p:oleObj spid="_x0000_s2311" name="Equation" r:id="rId11" imgW="406224" imgH="190417" progId="Equation.DSMT4">
                  <p:embed/>
                </p:oleObj>
              </mc:Choice>
              <mc:Fallback>
                <p:oleObj name="Equation" r:id="rId11" imgW="406224" imgH="190417"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83575" y="4639828"/>
                        <a:ext cx="860425"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14"/>
          <p:cNvGraphicFramePr>
            <a:graphicFrameLocks noChangeAspect="1"/>
          </p:cNvGraphicFramePr>
          <p:nvPr>
            <p:extLst>
              <p:ext uri="{D42A27DB-BD31-4B8C-83A1-F6EECF244321}">
                <p14:modId xmlns:p14="http://schemas.microsoft.com/office/powerpoint/2010/main" val="1292335000"/>
              </p:ext>
            </p:extLst>
          </p:nvPr>
        </p:nvGraphicFramePr>
        <p:xfrm>
          <a:off x="7665598" y="4169680"/>
          <a:ext cx="858837" cy="428625"/>
        </p:xfrm>
        <a:graphic>
          <a:graphicData uri="http://schemas.openxmlformats.org/presentationml/2006/ole">
            <mc:AlternateContent xmlns:mc="http://schemas.openxmlformats.org/markup-compatibility/2006">
              <mc:Choice xmlns:v="urn:schemas-microsoft-com:vml" Requires="v">
                <p:oleObj spid="_x0000_s2312" name="Equation" r:id="rId13" imgW="406048" imgH="203024" progId="Equation.DSMT4">
                  <p:embed/>
                </p:oleObj>
              </mc:Choice>
              <mc:Fallback>
                <p:oleObj name="Equation" r:id="rId13" imgW="406048" imgH="203024"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5598" y="4169680"/>
                        <a:ext cx="858837"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15"/>
          <p:cNvGraphicFramePr>
            <a:graphicFrameLocks noChangeAspect="1"/>
          </p:cNvGraphicFramePr>
          <p:nvPr>
            <p:extLst>
              <p:ext uri="{D42A27DB-BD31-4B8C-83A1-F6EECF244321}">
                <p14:modId xmlns:p14="http://schemas.microsoft.com/office/powerpoint/2010/main" val="2781906378"/>
              </p:ext>
            </p:extLst>
          </p:nvPr>
        </p:nvGraphicFramePr>
        <p:xfrm>
          <a:off x="3868050" y="5335506"/>
          <a:ext cx="850900" cy="411162"/>
        </p:xfrm>
        <a:graphic>
          <a:graphicData uri="http://schemas.openxmlformats.org/presentationml/2006/ole">
            <mc:AlternateContent xmlns:mc="http://schemas.openxmlformats.org/markup-compatibility/2006">
              <mc:Choice xmlns:v="urn:schemas-microsoft-com:vml" Requires="v">
                <p:oleObj spid="_x0000_s2313" name="Equation" r:id="rId15" imgW="368140" imgH="177723" progId="Equation.DSMT4">
                  <p:embed/>
                </p:oleObj>
              </mc:Choice>
              <mc:Fallback>
                <p:oleObj name="Equation" r:id="rId15" imgW="368140" imgH="177723"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68050" y="5335506"/>
                        <a:ext cx="850900"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16"/>
          <p:cNvGraphicFramePr>
            <a:graphicFrameLocks noChangeAspect="1"/>
          </p:cNvGraphicFramePr>
          <p:nvPr>
            <p:extLst>
              <p:ext uri="{D42A27DB-BD31-4B8C-83A1-F6EECF244321}">
                <p14:modId xmlns:p14="http://schemas.microsoft.com/office/powerpoint/2010/main" val="2950454000"/>
              </p:ext>
            </p:extLst>
          </p:nvPr>
        </p:nvGraphicFramePr>
        <p:xfrm>
          <a:off x="8193987" y="5281977"/>
          <a:ext cx="850900" cy="411163"/>
        </p:xfrm>
        <a:graphic>
          <a:graphicData uri="http://schemas.openxmlformats.org/presentationml/2006/ole">
            <mc:AlternateContent xmlns:mc="http://schemas.openxmlformats.org/markup-compatibility/2006">
              <mc:Choice xmlns:v="urn:schemas-microsoft-com:vml" Requires="v">
                <p:oleObj spid="_x0000_s2314" name="Equation" r:id="rId17" imgW="368140" imgH="177723" progId="Equation.DSMT4">
                  <p:embed/>
                </p:oleObj>
              </mc:Choice>
              <mc:Fallback>
                <p:oleObj name="Equation" r:id="rId17" imgW="368140" imgH="177723"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93987" y="5281977"/>
                        <a:ext cx="850900"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 name="Line 17"/>
          <p:cNvSpPr>
            <a:spLocks noChangeShapeType="1"/>
          </p:cNvSpPr>
          <p:nvPr/>
        </p:nvSpPr>
        <p:spPr bwMode="auto">
          <a:xfrm flipV="1">
            <a:off x="6237539" y="3632527"/>
            <a:ext cx="743598" cy="0"/>
          </a:xfrm>
          <a:prstGeom prst="line">
            <a:avLst/>
          </a:prstGeom>
          <a:noFill/>
          <a:ln w="38100">
            <a:solidFill>
              <a:srgbClr val="FF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32" name="Object 18"/>
          <p:cNvGraphicFramePr>
            <a:graphicFrameLocks noChangeAspect="1"/>
          </p:cNvGraphicFramePr>
          <p:nvPr>
            <p:extLst>
              <p:ext uri="{D42A27DB-BD31-4B8C-83A1-F6EECF244321}">
                <p14:modId xmlns:p14="http://schemas.microsoft.com/office/powerpoint/2010/main" val="4192832626"/>
              </p:ext>
            </p:extLst>
          </p:nvPr>
        </p:nvGraphicFramePr>
        <p:xfrm>
          <a:off x="6346137" y="3266993"/>
          <a:ext cx="585788" cy="365125"/>
        </p:xfrm>
        <a:graphic>
          <a:graphicData uri="http://schemas.openxmlformats.org/presentationml/2006/ole">
            <mc:AlternateContent xmlns:mc="http://schemas.openxmlformats.org/markup-compatibility/2006">
              <mc:Choice xmlns:v="urn:schemas-microsoft-com:vml" Requires="v">
                <p:oleObj spid="_x0000_s2315" name="Equation" r:id="rId18" imgW="304560" imgH="190440" progId="Equation.DSMT4">
                  <p:embed/>
                </p:oleObj>
              </mc:Choice>
              <mc:Fallback>
                <p:oleObj name="Equation" r:id="rId18" imgW="304560" imgH="190440" progId="Equation.DSMT4">
                  <p:embed/>
                  <p:pic>
                    <p:nvPicPr>
                      <p:cNvPr id="0" name=""/>
                      <p:cNvPicPr>
                        <a:picLocks noChangeAspect="1" noChangeArrowheads="1"/>
                      </p:cNvPicPr>
                      <p:nvPr/>
                    </p:nvPicPr>
                    <p:blipFill>
                      <a:blip r:embed="rId19"/>
                      <a:srcRect/>
                      <a:stretch>
                        <a:fillRect/>
                      </a:stretch>
                    </p:blipFill>
                    <p:spPr bwMode="auto">
                      <a:xfrm>
                        <a:off x="6346137" y="3266993"/>
                        <a:ext cx="58578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005769050"/>
              </p:ext>
            </p:extLst>
          </p:nvPr>
        </p:nvGraphicFramePr>
        <p:xfrm>
          <a:off x="6882283" y="2479722"/>
          <a:ext cx="657225" cy="365125"/>
        </p:xfrm>
        <a:graphic>
          <a:graphicData uri="http://schemas.openxmlformats.org/presentationml/2006/ole">
            <mc:AlternateContent xmlns:mc="http://schemas.openxmlformats.org/markup-compatibility/2006">
              <mc:Choice xmlns:v="urn:schemas-microsoft-com:vml" Requires="v">
                <p:oleObj spid="_x0000_s2316" name="Equation" r:id="rId20" imgW="342720" imgH="190440" progId="Equation.DSMT4">
                  <p:embed/>
                </p:oleObj>
              </mc:Choice>
              <mc:Fallback>
                <p:oleObj name="Equation" r:id="rId20" imgW="342720" imgH="1904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82283" y="2479722"/>
                        <a:ext cx="6572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4" name="Picture 3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341002" y="1434587"/>
            <a:ext cx="2505289" cy="1969751"/>
          </a:xfrm>
          <a:prstGeom prst="rect">
            <a:avLst/>
          </a:prstGeom>
        </p:spPr>
      </p:pic>
      <p:graphicFrame>
        <p:nvGraphicFramePr>
          <p:cNvPr id="35" name="Object 34"/>
          <p:cNvGraphicFramePr>
            <a:graphicFrameLocks noChangeAspect="1"/>
          </p:cNvGraphicFramePr>
          <p:nvPr>
            <p:extLst>
              <p:ext uri="{D42A27DB-BD31-4B8C-83A1-F6EECF244321}">
                <p14:modId xmlns:p14="http://schemas.microsoft.com/office/powerpoint/2010/main" val="4222632478"/>
              </p:ext>
            </p:extLst>
          </p:nvPr>
        </p:nvGraphicFramePr>
        <p:xfrm>
          <a:off x="193675" y="964438"/>
          <a:ext cx="614363" cy="687387"/>
        </p:xfrm>
        <a:graphic>
          <a:graphicData uri="http://schemas.openxmlformats.org/presentationml/2006/ole">
            <mc:AlternateContent xmlns:mc="http://schemas.openxmlformats.org/markup-compatibility/2006">
              <mc:Choice xmlns:v="urn:schemas-microsoft-com:vml" Requires="v">
                <p:oleObj spid="_x0000_s2317" name="Equation" r:id="rId23" imgW="164957" imgH="190335" progId="Equation.DSMT4">
                  <p:embed/>
                </p:oleObj>
              </mc:Choice>
              <mc:Fallback>
                <p:oleObj name="Equation" r:id="rId23" imgW="164957" imgH="190335"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3675" y="964438"/>
                        <a:ext cx="614363"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Rectangle 57"/>
          <p:cNvSpPr>
            <a:spLocks noChangeArrowheads="1"/>
          </p:cNvSpPr>
          <p:nvPr/>
        </p:nvSpPr>
        <p:spPr bwMode="auto">
          <a:xfrm>
            <a:off x="768294" y="6160084"/>
            <a:ext cx="3145413" cy="4001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None/>
            </a:pPr>
            <a:r>
              <a:rPr lang="en-US" sz="2000" dirty="0">
                <a:solidFill>
                  <a:srgbClr val="000080"/>
                </a:solidFill>
                <a:latin typeface="Helvetica" pitchFamily="34" charset="0"/>
              </a:rPr>
              <a:t>Courtesy of </a:t>
            </a:r>
            <a:r>
              <a:rPr lang="en-US" sz="2000" dirty="0" smtClean="0">
                <a:solidFill>
                  <a:srgbClr val="000080"/>
                </a:solidFill>
                <a:latin typeface="Helvetica" pitchFamily="34" charset="0"/>
              </a:rPr>
              <a:t>I. </a:t>
            </a:r>
            <a:r>
              <a:rPr lang="en-US" sz="2000" dirty="0" err="1" smtClean="0">
                <a:solidFill>
                  <a:srgbClr val="000080"/>
                </a:solidFill>
                <a:latin typeface="Helvetica" pitchFamily="34" charset="0"/>
              </a:rPr>
              <a:t>Zagorodnov</a:t>
            </a:r>
            <a:endParaRPr lang="en-US" sz="2000" dirty="0">
              <a:solidFill>
                <a:srgbClr val="000080"/>
              </a:solidFill>
              <a:latin typeface="Helvetica" pitchFamily="34" charset="0"/>
            </a:endParaRPr>
          </a:p>
        </p:txBody>
      </p:sp>
    </p:spTree>
    <p:extLst>
      <p:ext uri="{BB962C8B-B14F-4D97-AF65-F5344CB8AC3E}">
        <p14:creationId xmlns:p14="http://schemas.microsoft.com/office/powerpoint/2010/main" val="3836870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Vorlage_en">
  <a:themeElements>
    <a:clrScheme name="2_DESY_Vortrag_3-1 14">
      <a:dk1>
        <a:srgbClr val="000000"/>
      </a:dk1>
      <a:lt1>
        <a:srgbClr val="FFFFFF"/>
      </a:lt1>
      <a:dk2>
        <a:srgbClr val="FFFFFF"/>
      </a:dk2>
      <a:lt2>
        <a:srgbClr val="808080"/>
      </a:lt2>
      <a:accent1>
        <a:srgbClr val="00A5EB"/>
      </a:accent1>
      <a:accent2>
        <a:srgbClr val="F28E00"/>
      </a:accent2>
      <a:accent3>
        <a:srgbClr val="FFFFFF"/>
      </a:accent3>
      <a:accent4>
        <a:srgbClr val="000000"/>
      </a:accent4>
      <a:accent5>
        <a:srgbClr val="AACFF3"/>
      </a:accent5>
      <a:accent6>
        <a:srgbClr val="DB8000"/>
      </a:accent6>
      <a:hlink>
        <a:srgbClr val="00A5EB"/>
      </a:hlink>
      <a:folHlink>
        <a:srgbClr val="808080"/>
      </a:folHlink>
    </a:clrScheme>
    <a:fontScheme name="2_DESY_Vortrag_3-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DESY_Vortrag_3-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SY_Vortrag_3-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SY_Vortrag_3-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SY_Vortrag_3-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SY_Vortrag_3-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SY_Vortrag_3-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SY_Vortrag_3-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SY_Vortrag_3-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SY_Vortrag_3-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SY_Vortrag_3-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SY_Vortrag_3-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SY_Vortrag_3-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SY_Vortrag_3-1 13">
        <a:dk1>
          <a:srgbClr val="000000"/>
        </a:dk1>
        <a:lt1>
          <a:srgbClr val="FFFFFF"/>
        </a:lt1>
        <a:dk2>
          <a:srgbClr val="FFFFFF"/>
        </a:dk2>
        <a:lt2>
          <a:srgbClr val="808080"/>
        </a:lt2>
        <a:accent1>
          <a:srgbClr val="00A5EB"/>
        </a:accent1>
        <a:accent2>
          <a:srgbClr val="F28E00"/>
        </a:accent2>
        <a:accent3>
          <a:srgbClr val="FFFFFF"/>
        </a:accent3>
        <a:accent4>
          <a:srgbClr val="000000"/>
        </a:accent4>
        <a:accent5>
          <a:srgbClr val="AACFF3"/>
        </a:accent5>
        <a:accent6>
          <a:srgbClr val="DB8000"/>
        </a:accent6>
        <a:hlink>
          <a:srgbClr val="00A5EB"/>
        </a:hlink>
        <a:folHlink>
          <a:srgbClr val="99CC00"/>
        </a:folHlink>
      </a:clrScheme>
      <a:clrMap bg1="lt1" tx1="dk1" bg2="lt2" tx2="dk2" accent1="accent1" accent2="accent2" accent3="accent3" accent4="accent4" accent5="accent5" accent6="accent6" hlink="hlink" folHlink="folHlink"/>
    </a:extraClrScheme>
    <a:extraClrScheme>
      <a:clrScheme name="2_DESY_Vortrag_3-1 14">
        <a:dk1>
          <a:srgbClr val="000000"/>
        </a:dk1>
        <a:lt1>
          <a:srgbClr val="FFFFFF"/>
        </a:lt1>
        <a:dk2>
          <a:srgbClr val="FFFFFF"/>
        </a:dk2>
        <a:lt2>
          <a:srgbClr val="808080"/>
        </a:lt2>
        <a:accent1>
          <a:srgbClr val="00A5EB"/>
        </a:accent1>
        <a:accent2>
          <a:srgbClr val="F28E00"/>
        </a:accent2>
        <a:accent3>
          <a:srgbClr val="FFFFFF"/>
        </a:accent3>
        <a:accent4>
          <a:srgbClr val="000000"/>
        </a:accent4>
        <a:accent5>
          <a:srgbClr val="AACFF3"/>
        </a:accent5>
        <a:accent6>
          <a:srgbClr val="DB8000"/>
        </a:accent6>
        <a:hlink>
          <a:srgbClr val="00A5EB"/>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PPT-Vorlage_en</Template>
  <TotalTime>0</TotalTime>
  <Words>2599</Words>
  <Application>Microsoft Office PowerPoint</Application>
  <PresentationFormat>On-screen Show (4:3)</PresentationFormat>
  <Paragraphs>361</Paragraphs>
  <Slides>33</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PPT-Vorlage_en</vt:lpstr>
      <vt:lpstr>Equation</vt:lpstr>
      <vt:lpstr>PowerPoint Presentation</vt:lpstr>
      <vt:lpstr>Requirements for bio-imaging</vt:lpstr>
      <vt:lpstr>Requirements for bio-imaging</vt:lpstr>
      <vt:lpstr>Calculated scattering from a single photosystem-I                                                    molecule </vt:lpstr>
      <vt:lpstr>Calculated scattering from a single photosystem-I                                                                      molecule</vt:lpstr>
      <vt:lpstr>Calculated scattering from a single  photosystem-I molecule</vt:lpstr>
      <vt:lpstr>Perspectives of  imaging of single molecules with present design of European XFEL </vt:lpstr>
      <vt:lpstr>10 TW-power level undulator source </vt:lpstr>
      <vt:lpstr>Strong compression for 1 nC charge</vt:lpstr>
      <vt:lpstr>X-ray pulse  length control from a slotted foil in the last bunch compressor</vt:lpstr>
      <vt:lpstr>PowerPoint Presentation</vt:lpstr>
      <vt:lpstr>PowerPoint Presentation</vt:lpstr>
      <vt:lpstr>FEL simulations</vt:lpstr>
      <vt:lpstr>10 TW-power level undulator source. Conclusion</vt:lpstr>
      <vt:lpstr>Critique of present European XFEL layout </vt:lpstr>
      <vt:lpstr>European XFEL layout (from TDR 2006)</vt:lpstr>
      <vt:lpstr>Comments to the original European XFEL layout </vt:lpstr>
      <vt:lpstr>Current European XFEL layout</vt:lpstr>
      <vt:lpstr>Comments to current European XFEL layout</vt:lpstr>
      <vt:lpstr>PowerPoint Presentation</vt:lpstr>
      <vt:lpstr>Comments to table of undulator tunnel lengths </vt:lpstr>
      <vt:lpstr>Present layout of SASE1 source and of the SPB beamline</vt:lpstr>
      <vt:lpstr>Focal spot size for SPB</vt:lpstr>
      <vt:lpstr>Overal system efficiency for  the 100 nm focus at SPB</vt:lpstr>
      <vt:lpstr>Comments to present position of SPB beamline</vt:lpstr>
      <vt:lpstr>Optimization  of undulator and instrument positions </vt:lpstr>
      <vt:lpstr>Optimized European XFEL configuration: 1st variant</vt:lpstr>
      <vt:lpstr>Optimized European XFEL  configuration: 2nd variant</vt:lpstr>
      <vt:lpstr>Comments to 2nd variant of optimized layout</vt:lpstr>
      <vt:lpstr>Optimized European XFEL configuration: 3rd variant</vt:lpstr>
      <vt:lpstr>Comments to 3rd variant of optimized layout</vt:lpstr>
      <vt:lpstr>Conclusions I</vt:lpstr>
      <vt:lpstr>Conclusions II</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geloni</dc:creator>
  <cp:lastModifiedBy>Kattina Famoso</cp:lastModifiedBy>
  <cp:revision>176</cp:revision>
  <cp:lastPrinted>2013-04-29T16:05:01Z</cp:lastPrinted>
  <dcterms:created xsi:type="dcterms:W3CDTF">2013-04-19T12:42:13Z</dcterms:created>
  <dcterms:modified xsi:type="dcterms:W3CDTF">2013-05-13T08:28:30Z</dcterms:modified>
</cp:coreProperties>
</file>